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handoutMasterIdLst>
    <p:handoutMasterId r:id="rId49"/>
  </p:handoutMasterIdLst>
  <p:sldIdLst>
    <p:sldId id="301" r:id="rId5"/>
    <p:sldId id="260" r:id="rId6"/>
    <p:sldId id="261" r:id="rId7"/>
    <p:sldId id="302" r:id="rId8"/>
    <p:sldId id="303" r:id="rId9"/>
    <p:sldId id="304" r:id="rId10"/>
    <p:sldId id="30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25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4141"/>
    <a:srgbClr val="000000"/>
    <a:srgbClr val="7F7F7F"/>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E86152-1000-4662-93D1-A0CDC406259F}" v="7" dt="2021-03-04T18:30:11.639"/>
    <p1510:client id="{5B376FE6-4A03-4E4F-9E54-6452FC9A5986}" v="158" dt="2021-03-04T01:10:37.356"/>
    <p1510:client id="{BBE5383B-6587-41C6-9DE6-6BF9BEB4EC8E}" v="8" dt="2021-03-04T05:07:03.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256" autoAdjust="0"/>
  </p:normalViewPr>
  <p:slideViewPr>
    <p:cSldViewPr snapToGrid="0">
      <p:cViewPr varScale="1">
        <p:scale>
          <a:sx n="90" d="100"/>
          <a:sy n="90" d="100"/>
        </p:scale>
        <p:origin x="1254" y="84"/>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y Bastian" userId="e6f43323-cc26-4365-a36a-2a072a7d617b" providerId="ADAL" clId="{16E86152-1000-4662-93D1-A0CDC406259F}"/>
    <pc:docChg chg="undo custSel modSld">
      <pc:chgData name="Lily Bastian" userId="e6f43323-cc26-4365-a36a-2a072a7d617b" providerId="ADAL" clId="{16E86152-1000-4662-93D1-A0CDC406259F}" dt="2021-03-04T18:32:09.630" v="32" actId="20577"/>
      <pc:docMkLst>
        <pc:docMk/>
      </pc:docMkLst>
      <pc:sldChg chg="modSp mod">
        <pc:chgData name="Lily Bastian" userId="e6f43323-cc26-4365-a36a-2a072a7d617b" providerId="ADAL" clId="{16E86152-1000-4662-93D1-A0CDC406259F}" dt="2021-03-04T18:27:01.357" v="1" actId="1076"/>
        <pc:sldMkLst>
          <pc:docMk/>
          <pc:sldMk cId="0" sldId="260"/>
        </pc:sldMkLst>
        <pc:grpChg chg="mod">
          <ac:chgData name="Lily Bastian" userId="e6f43323-cc26-4365-a36a-2a072a7d617b" providerId="ADAL" clId="{16E86152-1000-4662-93D1-A0CDC406259F}" dt="2021-03-04T18:27:01.357" v="1" actId="1076"/>
          <ac:grpSpMkLst>
            <pc:docMk/>
            <pc:sldMk cId="0" sldId="260"/>
            <ac:grpSpMk id="145" creationId="{00000000-0000-0000-0000-000000000000}"/>
          </ac:grpSpMkLst>
        </pc:grpChg>
      </pc:sldChg>
      <pc:sldChg chg="modSp mod">
        <pc:chgData name="Lily Bastian" userId="e6f43323-cc26-4365-a36a-2a072a7d617b" providerId="ADAL" clId="{16E86152-1000-4662-93D1-A0CDC406259F}" dt="2021-03-04T18:27:11.715" v="2" actId="120"/>
        <pc:sldMkLst>
          <pc:docMk/>
          <pc:sldMk cId="0" sldId="261"/>
        </pc:sldMkLst>
        <pc:spChg chg="mod">
          <ac:chgData name="Lily Bastian" userId="e6f43323-cc26-4365-a36a-2a072a7d617b" providerId="ADAL" clId="{16E86152-1000-4662-93D1-A0CDC406259F}" dt="2021-03-04T18:27:11.715" v="2" actId="120"/>
          <ac:spMkLst>
            <pc:docMk/>
            <pc:sldMk cId="0" sldId="261"/>
            <ac:spMk id="167" creationId="{00000000-0000-0000-0000-000000000000}"/>
          </ac:spMkLst>
        </pc:spChg>
      </pc:sldChg>
      <pc:sldChg chg="modSp mod">
        <pc:chgData name="Lily Bastian" userId="e6f43323-cc26-4365-a36a-2a072a7d617b" providerId="ADAL" clId="{16E86152-1000-4662-93D1-A0CDC406259F}" dt="2021-03-04T18:28:07.881" v="6" actId="12"/>
        <pc:sldMkLst>
          <pc:docMk/>
          <pc:sldMk cId="0" sldId="271"/>
        </pc:sldMkLst>
        <pc:spChg chg="mod">
          <ac:chgData name="Lily Bastian" userId="e6f43323-cc26-4365-a36a-2a072a7d617b" providerId="ADAL" clId="{16E86152-1000-4662-93D1-A0CDC406259F}" dt="2021-03-04T18:28:07.881" v="6" actId="12"/>
          <ac:spMkLst>
            <pc:docMk/>
            <pc:sldMk cId="0" sldId="271"/>
            <ac:spMk id="270" creationId="{00000000-0000-0000-0000-000000000000}"/>
          </ac:spMkLst>
        </pc:spChg>
      </pc:sldChg>
      <pc:sldChg chg="modSp mod">
        <pc:chgData name="Lily Bastian" userId="e6f43323-cc26-4365-a36a-2a072a7d617b" providerId="ADAL" clId="{16E86152-1000-4662-93D1-A0CDC406259F}" dt="2021-03-04T18:28:30.798" v="7" actId="12"/>
        <pc:sldMkLst>
          <pc:docMk/>
          <pc:sldMk cId="0" sldId="273"/>
        </pc:sldMkLst>
        <pc:spChg chg="mod">
          <ac:chgData name="Lily Bastian" userId="e6f43323-cc26-4365-a36a-2a072a7d617b" providerId="ADAL" clId="{16E86152-1000-4662-93D1-A0CDC406259F}" dt="2021-03-04T18:28:30.798" v="7" actId="12"/>
          <ac:spMkLst>
            <pc:docMk/>
            <pc:sldMk cId="0" sldId="273"/>
            <ac:spMk id="284" creationId="{00000000-0000-0000-0000-000000000000}"/>
          </ac:spMkLst>
        </pc:spChg>
      </pc:sldChg>
      <pc:sldChg chg="modSp">
        <pc:chgData name="Lily Bastian" userId="e6f43323-cc26-4365-a36a-2a072a7d617b" providerId="ADAL" clId="{16E86152-1000-4662-93D1-A0CDC406259F}" dt="2021-03-04T18:29:11.216" v="10" actId="207"/>
        <pc:sldMkLst>
          <pc:docMk/>
          <pc:sldMk cId="0" sldId="277"/>
        </pc:sldMkLst>
        <pc:spChg chg="mod">
          <ac:chgData name="Lily Bastian" userId="e6f43323-cc26-4365-a36a-2a072a7d617b" providerId="ADAL" clId="{16E86152-1000-4662-93D1-A0CDC406259F}" dt="2021-03-04T18:28:58.488" v="8" actId="207"/>
          <ac:spMkLst>
            <pc:docMk/>
            <pc:sldMk cId="0" sldId="277"/>
            <ac:spMk id="315" creationId="{00000000-0000-0000-0000-000000000000}"/>
          </ac:spMkLst>
        </pc:spChg>
        <pc:spChg chg="mod">
          <ac:chgData name="Lily Bastian" userId="e6f43323-cc26-4365-a36a-2a072a7d617b" providerId="ADAL" clId="{16E86152-1000-4662-93D1-A0CDC406259F}" dt="2021-03-04T18:29:11.216" v="10" actId="207"/>
          <ac:spMkLst>
            <pc:docMk/>
            <pc:sldMk cId="0" sldId="277"/>
            <ac:spMk id="317" creationId="{00000000-0000-0000-0000-000000000000}"/>
          </ac:spMkLst>
        </pc:spChg>
      </pc:sldChg>
      <pc:sldChg chg="modSp mod">
        <pc:chgData name="Lily Bastian" userId="e6f43323-cc26-4365-a36a-2a072a7d617b" providerId="ADAL" clId="{16E86152-1000-4662-93D1-A0CDC406259F}" dt="2021-03-04T18:30:11.639" v="15" actId="207"/>
        <pc:sldMkLst>
          <pc:docMk/>
          <pc:sldMk cId="0" sldId="281"/>
        </pc:sldMkLst>
        <pc:spChg chg="mod">
          <ac:chgData name="Lily Bastian" userId="e6f43323-cc26-4365-a36a-2a072a7d617b" providerId="ADAL" clId="{16E86152-1000-4662-93D1-A0CDC406259F}" dt="2021-03-04T18:30:11.639" v="15" actId="207"/>
          <ac:spMkLst>
            <pc:docMk/>
            <pc:sldMk cId="0" sldId="281"/>
            <ac:spMk id="368" creationId="{00000000-0000-0000-0000-000000000000}"/>
          </ac:spMkLst>
        </pc:spChg>
        <pc:grpChg chg="mod">
          <ac:chgData name="Lily Bastian" userId="e6f43323-cc26-4365-a36a-2a072a7d617b" providerId="ADAL" clId="{16E86152-1000-4662-93D1-A0CDC406259F}" dt="2021-03-04T18:30:04.319" v="14" actId="207"/>
          <ac:grpSpMkLst>
            <pc:docMk/>
            <pc:sldMk cId="0" sldId="281"/>
            <ac:grpSpMk id="362" creationId="{00000000-0000-0000-0000-000000000000}"/>
          </ac:grpSpMkLst>
        </pc:grpChg>
      </pc:sldChg>
      <pc:sldChg chg="modSp mod">
        <pc:chgData name="Lily Bastian" userId="e6f43323-cc26-4365-a36a-2a072a7d617b" providerId="ADAL" clId="{16E86152-1000-4662-93D1-A0CDC406259F}" dt="2021-03-04T18:30:49.660" v="22" actId="1076"/>
        <pc:sldMkLst>
          <pc:docMk/>
          <pc:sldMk cId="0" sldId="282"/>
        </pc:sldMkLst>
        <pc:spChg chg="mod">
          <ac:chgData name="Lily Bastian" userId="e6f43323-cc26-4365-a36a-2a072a7d617b" providerId="ADAL" clId="{16E86152-1000-4662-93D1-A0CDC406259F}" dt="2021-03-04T18:30:49.660" v="22" actId="1076"/>
          <ac:spMkLst>
            <pc:docMk/>
            <pc:sldMk cId="0" sldId="282"/>
            <ac:spMk id="378" creationId="{00000000-0000-0000-0000-000000000000}"/>
          </ac:spMkLst>
        </pc:spChg>
      </pc:sldChg>
      <pc:sldChg chg="modSp mod">
        <pc:chgData name="Lily Bastian" userId="e6f43323-cc26-4365-a36a-2a072a7d617b" providerId="ADAL" clId="{16E86152-1000-4662-93D1-A0CDC406259F}" dt="2021-03-04T18:31:43.778" v="24" actId="208"/>
        <pc:sldMkLst>
          <pc:docMk/>
          <pc:sldMk cId="0" sldId="290"/>
        </pc:sldMkLst>
        <pc:spChg chg="mod">
          <ac:chgData name="Lily Bastian" userId="e6f43323-cc26-4365-a36a-2a072a7d617b" providerId="ADAL" clId="{16E86152-1000-4662-93D1-A0CDC406259F}" dt="2021-03-04T18:31:43.778" v="24" actId="208"/>
          <ac:spMkLst>
            <pc:docMk/>
            <pc:sldMk cId="0" sldId="290"/>
            <ac:spMk id="504" creationId="{00000000-0000-0000-0000-000000000000}"/>
          </ac:spMkLst>
        </pc:spChg>
        <pc:grpChg chg="mod">
          <ac:chgData name="Lily Bastian" userId="e6f43323-cc26-4365-a36a-2a072a7d617b" providerId="ADAL" clId="{16E86152-1000-4662-93D1-A0CDC406259F}" dt="2021-03-04T18:31:38.188" v="23" actId="1076"/>
          <ac:grpSpMkLst>
            <pc:docMk/>
            <pc:sldMk cId="0" sldId="290"/>
            <ac:grpSpMk id="502" creationId="{00000000-0000-0000-0000-000000000000}"/>
          </ac:grpSpMkLst>
        </pc:grpChg>
      </pc:sldChg>
      <pc:sldChg chg="modSp mod">
        <pc:chgData name="Lily Bastian" userId="e6f43323-cc26-4365-a36a-2a072a7d617b" providerId="ADAL" clId="{16E86152-1000-4662-93D1-A0CDC406259F}" dt="2021-03-04T18:32:09.630" v="32" actId="20577"/>
        <pc:sldMkLst>
          <pc:docMk/>
          <pc:sldMk cId="0" sldId="293"/>
        </pc:sldMkLst>
        <pc:spChg chg="mod">
          <ac:chgData name="Lily Bastian" userId="e6f43323-cc26-4365-a36a-2a072a7d617b" providerId="ADAL" clId="{16E86152-1000-4662-93D1-A0CDC406259F}" dt="2021-03-04T18:32:09.630" v="32" actId="20577"/>
          <ac:spMkLst>
            <pc:docMk/>
            <pc:sldMk cId="0" sldId="293"/>
            <ac:spMk id="54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0041B4-2895-4DBD-9CA8-0BCCF2CD05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11EFF29-2357-4909-B901-D8F8DBD79A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8EFED7-2303-4A16-9BDA-90367E07BE2A}" type="datetimeFigureOut">
              <a:rPr lang="en-US" smtClean="0"/>
              <a:t>3/4/2021</a:t>
            </a:fld>
            <a:endParaRPr lang="en-US"/>
          </a:p>
        </p:txBody>
      </p:sp>
      <p:sp>
        <p:nvSpPr>
          <p:cNvPr id="4" name="Footer Placeholder 3">
            <a:extLst>
              <a:ext uri="{FF2B5EF4-FFF2-40B4-BE49-F238E27FC236}">
                <a16:creationId xmlns:a16="http://schemas.microsoft.com/office/drawing/2014/main" id="{503462A7-2794-42A7-B8C4-ABB7EBD9E9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test</a:t>
            </a:r>
          </a:p>
        </p:txBody>
      </p:sp>
      <p:sp>
        <p:nvSpPr>
          <p:cNvPr id="5" name="Slide Number Placeholder 4">
            <a:extLst>
              <a:ext uri="{FF2B5EF4-FFF2-40B4-BE49-F238E27FC236}">
                <a16:creationId xmlns:a16="http://schemas.microsoft.com/office/drawing/2014/main" id="{6ED0681A-3DD4-453D-9C46-C98991CE82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07CED1-3EE7-43CA-8F53-33C6580F6425}" type="slidenum">
              <a:rPr lang="en-US" smtClean="0"/>
              <a:t>‹#›</a:t>
            </a:fld>
            <a:endParaRPr lang="en-US"/>
          </a:p>
        </p:txBody>
      </p:sp>
    </p:spTree>
    <p:extLst>
      <p:ext uri="{BB962C8B-B14F-4D97-AF65-F5344CB8AC3E}">
        <p14:creationId xmlns:p14="http://schemas.microsoft.com/office/powerpoint/2010/main" val="213734766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8FB53F-FD9F-4601-B2A6-14B4EA507F01}" type="datetimeFigureOut">
              <a:rPr lang="en-US" smtClean="0"/>
              <a:t>3/4/2021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test</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A81220-0C2A-4660-AF1A-D4114026EC22}" type="slidenum">
              <a:rPr lang="en-US" smtClean="0"/>
              <a:t>‹#›</a:t>
            </a:fld>
            <a:endParaRPr lang="en-US"/>
          </a:p>
        </p:txBody>
      </p:sp>
    </p:spTree>
    <p:extLst>
      <p:ext uri="{BB962C8B-B14F-4D97-AF65-F5344CB8AC3E}">
        <p14:creationId xmlns:p14="http://schemas.microsoft.com/office/powerpoint/2010/main" val="414127863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redbookmag.com/author/4537/charlotte-hilton-anderse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www.ncbi.nlm.nih.gov/pubmed/?term=Krulewitch%20CJ%5bAuthor%5d&amp;cauthor=true&amp;cauthor_uid=8515931" TargetMode="External"/><Relationship Id="rId3" Type="http://schemas.openxmlformats.org/officeDocument/2006/relationships/hyperlink" Target="http://cdn.clinicalkey.com/rss/issue/00955108.xml" TargetMode="External"/><Relationship Id="rId7" Type="http://schemas.openxmlformats.org/officeDocument/2006/relationships/hyperlink" Target="https://www.ncbi.nlm.nih.gov/pubmed/?term=Albers%20LL%5bAuthor%5d&amp;cauthor=true&amp;cauthor_uid=8515931"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ncbi.nlm.nih.gov/pubmed/8515931" TargetMode="External"/><Relationship Id="rId5" Type="http://schemas.openxmlformats.org/officeDocument/2006/relationships/hyperlink" Target="https://www.clinicalkey.com/#!/search/Cahill%20Alison%20G./%7B%22type%22:%22author%22%7D" TargetMode="External"/><Relationship Id="rId4" Type="http://schemas.openxmlformats.org/officeDocument/2006/relationships/hyperlink" Target="https://www.clinicalkey.com/#!/search/Stout%20Molly%20J./%7B%22type%22:%22author%22%7D"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ncbi.nlm.nih.gov/pmc/articles/PMC3647729/"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www.ncbi.nlm.nih.gov/pmc/articles/PMC3647729/#jpe.1058-1243.22.1.14.fn001" TargetMode="External"/><Relationship Id="rId5" Type="http://schemas.openxmlformats.org/officeDocument/2006/relationships/hyperlink" Target="https://www.ncbi.nlm.nih.gov/pubmed/24381472" TargetMode="External"/><Relationship Id="rId4" Type="http://schemas.openxmlformats.org/officeDocument/2006/relationships/hyperlink" Target="https://dx.doi.org/10.1891/1058-1243.22.1.14"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health.govt.nz/publication/comparative-study-maternity-systems"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members.aamc.org/eweb/upload/14-086%20Specialty%20Databook%202014_711.pdf" TargetMode="External"/><Relationship Id="rId5" Type="http://schemas.openxmlformats.org/officeDocument/2006/relationships/hyperlink" Target="http://www.amcbmidwife.org/docs/default-document-library/chart-for-number-of-cnm-cm-by-state---february-2014-present.pdf?sfvrsn=0" TargetMode="External"/><Relationship Id="rId4" Type="http://schemas.openxmlformats.org/officeDocument/2006/relationships/hyperlink" Target="http://www.deloitte.nl/downloads/documents/website_deloitte/GZpublVerloskundeinEuropaRapport.pdf"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ooks.google.com/books?id=J24cAQAAMAAJ&amp;pg=PA1111"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n.wikipedia.org/wiki/Medical_Record_(journa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2:notes"/>
          <p:cNvSpPr txBox="1">
            <a:spLocks noGrp="1"/>
          </p:cNvSpPr>
          <p:nvPr>
            <p:ph type="body" idx="1"/>
          </p:nvPr>
        </p:nvSpPr>
        <p:spPr>
          <a:xfrm>
            <a:off x="685800" y="4415791"/>
            <a:ext cx="54864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2" name="Google Shape;142;p2:notes"/>
          <p:cNvSpPr txBox="1">
            <a:spLocks noGrp="1"/>
          </p:cNvSpPr>
          <p:nvPr>
            <p:ph type="sldNum" idx="12"/>
          </p:nvPr>
        </p:nvSpPr>
        <p:spPr>
          <a:xfrm>
            <a:off x="3884613" y="8829966"/>
            <a:ext cx="2971800" cy="464700"/>
          </a:xfrm>
          <a:prstGeom prst="rect">
            <a:avLst/>
          </a:prstGeom>
          <a:noFill/>
          <a:ln>
            <a:noFill/>
          </a:ln>
        </p:spPr>
        <p:txBody>
          <a:bodyPr spcFirstLastPara="1" wrap="square" lIns="92825" tIns="46400" rIns="92825" bIns="46400" anchor="b"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4: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4:notes"/>
          <p:cNvSpPr txBox="1">
            <a:spLocks noGrp="1"/>
          </p:cNvSpPr>
          <p:nvPr>
            <p:ph type="body" idx="1"/>
          </p:nvPr>
        </p:nvSpPr>
        <p:spPr>
          <a:xfrm>
            <a:off x="685800" y="4415790"/>
            <a:ext cx="548640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Leavitt has a list of the requirements recommended to prepare a home for birth:  “. . removal of carpets and draperies, washing furniture in lysol, providing new mattress, new bedding, spraying daily prior to accouchement, cleansing of all attendants, shaving the pubic hair surround the genitalia, sterilizing clothing, instruments, and other accoutrements of the birth room”  (pg. 169)</a:t>
            </a:r>
            <a:endParaRPr sz="1200" b="0" i="0" u="none" strike="noStrike" cap="none">
              <a:solidFill>
                <a:schemeClr val="dk1"/>
              </a:solidFill>
              <a:latin typeface="Calibri"/>
              <a:ea typeface="Calibri"/>
              <a:cs typeface="Calibri"/>
              <a:sym typeface="Calibri"/>
            </a:endParaRPr>
          </a:p>
        </p:txBody>
      </p:sp>
      <p:sp>
        <p:nvSpPr>
          <p:cNvPr id="274" name="Google Shape;274;p14:notes"/>
          <p:cNvSpPr txBox="1">
            <a:spLocks noGrp="1"/>
          </p:cNvSpPr>
          <p:nvPr>
            <p:ph type="sldNum" idx="12"/>
          </p:nvPr>
        </p:nvSpPr>
        <p:spPr>
          <a:xfrm>
            <a:off x="3884613" y="8829967"/>
            <a:ext cx="297180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5: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5:notes"/>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75% of births in hospital</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https://www.redbookmag.com/body/pregnancy-fertility/g3551/what-it-was-like-giving-birth-in-every-decade/</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What it was like giving birth in every decade since the 1900s By </a:t>
            </a:r>
            <a:r>
              <a:rPr lang="en-US" u="sng">
                <a:solidFill>
                  <a:schemeClr val="hlink"/>
                </a:solidFill>
                <a:hlinkClick r:id="rId3"/>
              </a:rPr>
              <a:t>Charlotte Hilton Andersen</a:t>
            </a:r>
            <a:r>
              <a:rPr lang="en-US"/>
              <a:t> </a:t>
            </a:r>
            <a:endParaRPr/>
          </a:p>
          <a:p>
            <a:pPr marL="457200" marR="0" lvl="0" indent="-228600" algn="l" rtl="0">
              <a:lnSpc>
                <a:spcPct val="100000"/>
              </a:lnSpc>
              <a:spcBef>
                <a:spcPts val="0"/>
              </a:spcBef>
              <a:spcAft>
                <a:spcPts val="0"/>
              </a:spcAft>
              <a:buSzPts val="1400"/>
              <a:buNone/>
            </a:pPr>
            <a:r>
              <a:rPr lang="en-US"/>
              <a:t>Jul 28, 2016 accessed 12/2/18</a:t>
            </a:r>
            <a:endParaRPr/>
          </a:p>
          <a:p>
            <a:pPr marL="457200" marR="0" lvl="0" indent="-228600" algn="l" rtl="0">
              <a:lnSpc>
                <a:spcPct val="100000"/>
              </a:lnSpc>
              <a:spcBef>
                <a:spcPts val="0"/>
              </a:spcBef>
              <a:spcAft>
                <a:spcPts val="0"/>
              </a:spcAft>
              <a:buSzPts val="1400"/>
              <a:buNone/>
            </a:pPr>
            <a:endParaRPr/>
          </a:p>
        </p:txBody>
      </p:sp>
      <p:sp>
        <p:nvSpPr>
          <p:cNvPr id="281" name="Google Shape;281;p15:notes"/>
          <p:cNvSpPr txBox="1">
            <a:spLocks noGrp="1"/>
          </p:cNvSpPr>
          <p:nvPr>
            <p:ph type="sldNum" idx="12"/>
          </p:nvPr>
        </p:nvSpPr>
        <p:spPr>
          <a:xfrm>
            <a:off x="3884613" y="8829966"/>
            <a:ext cx="2971800" cy="464820"/>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6:notes"/>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89" name="Google Shape;289;p16: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7:notes"/>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97" name="Google Shape;297;p17: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8:notes"/>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 Dr. Grantly Dick-Read, </a:t>
            </a:r>
            <a:r>
              <a:rPr lang="en-US" sz="1200" b="0" i="1" u="none" strike="noStrike" cap="none">
                <a:solidFill>
                  <a:schemeClr val="dk1"/>
                </a:solidFill>
                <a:latin typeface="Calibri"/>
                <a:ea typeface="Calibri"/>
                <a:cs typeface="Calibri"/>
                <a:sym typeface="Calibri"/>
              </a:rPr>
              <a:t>Childbirth without Fear</a:t>
            </a:r>
            <a:endParaRPr sz="1200" b="0" i="0" u="none" strike="noStrike" cap="none">
              <a:solidFill>
                <a:schemeClr val="dk1"/>
              </a:solidFill>
              <a:latin typeface="Calibri"/>
              <a:ea typeface="Calibri"/>
              <a:cs typeface="Calibri"/>
              <a:sym typeface="Calibri"/>
            </a:endParaRPr>
          </a:p>
          <a:p>
            <a:pPr marL="914400" lvl="1" indent="-22860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Published in England 1933, US in 1944</a:t>
            </a:r>
            <a:endParaRPr sz="1200" b="0" i="0" u="none" strike="noStrike" cap="none">
              <a:solidFill>
                <a:schemeClr val="dk1"/>
              </a:solidFill>
              <a:latin typeface="Calibri"/>
              <a:ea typeface="Calibri"/>
              <a:cs typeface="Calibri"/>
              <a:sym typeface="Calibri"/>
            </a:endParaRPr>
          </a:p>
          <a:p>
            <a:pPr marL="914400" lvl="1"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Dick Read proposed that birth pain related to fear, that relaxation reducing pain.  “Fear-pain-tension” syndrome</a:t>
            </a:r>
            <a:endParaRPr/>
          </a:p>
          <a:p>
            <a:pPr marL="914400" lvl="1"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en-US"/>
              <a:t>Childbirth and Breastfeeding in 20th-Century America   </a:t>
            </a:r>
            <a:endParaRPr/>
          </a:p>
          <a:p>
            <a:pPr marL="457200" marR="0" lvl="0" indent="-228600" algn="l" rtl="0">
              <a:lnSpc>
                <a:spcPct val="100000"/>
              </a:lnSpc>
              <a:spcBef>
                <a:spcPts val="0"/>
              </a:spcBef>
              <a:spcAft>
                <a:spcPts val="0"/>
              </a:spcAft>
              <a:buSzPts val="1400"/>
              <a:buNone/>
            </a:pPr>
            <a:r>
              <a:rPr lang="en-US" b="1"/>
              <a:t>Jessica Martucci </a:t>
            </a:r>
            <a:endParaRPr/>
          </a:p>
          <a:p>
            <a:pPr marL="457200" marR="0" lvl="0" indent="-228600" algn="l" rtl="0">
              <a:lnSpc>
                <a:spcPct val="100000"/>
              </a:lnSpc>
              <a:spcBef>
                <a:spcPts val="0"/>
              </a:spcBef>
              <a:spcAft>
                <a:spcPts val="0"/>
              </a:spcAft>
              <a:buSzPts val="1400"/>
              <a:buNone/>
            </a:pPr>
            <a:r>
              <a:rPr lang="en-US"/>
              <a:t>Subject: Women's History, History of Science and Technology Online Publication Date: Sep 2017 DOI: 10.1093/acrefore/9780199329175.013.428 </a:t>
            </a:r>
            <a:endParaRPr/>
          </a:p>
          <a:p>
            <a:pPr marL="457200" marR="0" lvl="0" indent="-228600" algn="l" rtl="0">
              <a:lnSpc>
                <a:spcPct val="100000"/>
              </a:lnSpc>
              <a:spcBef>
                <a:spcPts val="0"/>
              </a:spcBef>
              <a:spcAft>
                <a:spcPts val="0"/>
              </a:spcAft>
              <a:buSzPts val="1400"/>
              <a:buNone/>
            </a:pPr>
            <a:r>
              <a:rPr lang="en-US"/>
              <a:t>http://oxfordre.com/americanhistory/view/10.1093/acrefore/9780199329175.001.0001/acrefore-9780199329175-e-428</a:t>
            </a:r>
            <a:endParaRPr/>
          </a:p>
          <a:p>
            <a:pPr marL="914400" lvl="1"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05" name="Google Shape;305;p18: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9:notes"/>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Presenter: See also presentation on Current State of Childbirth that discusses the consequential results of educational midwifery changes as described above and racism in midwifery practice.</a:t>
            </a:r>
            <a:endParaRPr/>
          </a:p>
          <a:p>
            <a:pPr marL="0" lvl="0" indent="0" algn="l" rtl="0">
              <a:lnSpc>
                <a:spcPct val="100000"/>
              </a:lnSpc>
              <a:spcBef>
                <a:spcPts val="0"/>
              </a:spcBef>
              <a:spcAft>
                <a:spcPts val="0"/>
              </a:spcAft>
              <a:buSzPts val="1400"/>
              <a:buNone/>
            </a:pPr>
            <a:endParaRPr/>
          </a:p>
        </p:txBody>
      </p:sp>
      <p:sp>
        <p:nvSpPr>
          <p:cNvPr id="313" name="Google Shape;313;p19: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0: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0:notes"/>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http://www.midwife.org/Our-History  Accessed 12/2/18</a:t>
            </a:r>
            <a:endParaRPr/>
          </a:p>
          <a:p>
            <a:pPr marL="457200" marR="0" lvl="0" indent="-228600" algn="l" rtl="0">
              <a:lnSpc>
                <a:spcPct val="100000"/>
              </a:lnSpc>
              <a:spcBef>
                <a:spcPts val="0"/>
              </a:spcBef>
              <a:spcAft>
                <a:spcPts val="0"/>
              </a:spcAft>
              <a:buSzPts val="1400"/>
              <a:buNone/>
            </a:pPr>
            <a:r>
              <a:rPr lang="en-US"/>
              <a:t>CMs not in original objectives since not recognized until 1996</a:t>
            </a:r>
            <a:endParaRPr/>
          </a:p>
          <a:p>
            <a:pPr marL="457200" marR="0" lvl="0" indent="-228600" algn="l" rtl="0">
              <a:lnSpc>
                <a:spcPct val="100000"/>
              </a:lnSpc>
              <a:spcBef>
                <a:spcPts val="0"/>
              </a:spcBef>
              <a:spcAft>
                <a:spcPts val="0"/>
              </a:spcAft>
              <a:buSzPts val="1400"/>
              <a:buNone/>
            </a:pPr>
            <a:r>
              <a:rPr lang="en-US"/>
              <a:t>Of note:  nursing as the basis for midwifery is different than the majority of Europe, and the world.  Most midwifery is direct entry</a:t>
            </a:r>
            <a:endParaRPr/>
          </a:p>
        </p:txBody>
      </p:sp>
      <p:sp>
        <p:nvSpPr>
          <p:cNvPr id="330" name="Google Shape;330;p20:notes"/>
          <p:cNvSpPr txBox="1">
            <a:spLocks noGrp="1"/>
          </p:cNvSpPr>
          <p:nvPr>
            <p:ph type="sldNum" idx="12"/>
          </p:nvPr>
        </p:nvSpPr>
        <p:spPr>
          <a:xfrm>
            <a:off x="3884613" y="8829966"/>
            <a:ext cx="2971800" cy="464820"/>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1: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21:notes"/>
          <p:cNvSpPr txBox="1">
            <a:spLocks noGrp="1"/>
          </p:cNvSpPr>
          <p:nvPr>
            <p:ph type="body" idx="1"/>
          </p:nvPr>
        </p:nvSpPr>
        <p:spPr>
          <a:xfrm>
            <a:off x="685800" y="4415791"/>
            <a:ext cx="54864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King’s County Hospital in Brooklyn was the first to allow CNMs to provide care to women in the hospital setting. John’s Hopkin’s was the second .  Cared for indigent women exclusively in hospital setting</a:t>
            </a:r>
            <a:endParaRPr/>
          </a:p>
          <a:p>
            <a:pPr marL="0" lvl="0" indent="0" algn="l" rtl="0">
              <a:lnSpc>
                <a:spcPct val="100000"/>
              </a:lnSpc>
              <a:spcBef>
                <a:spcPts val="0"/>
              </a:spcBef>
              <a:spcAft>
                <a:spcPts val="0"/>
              </a:spcAft>
              <a:buSzPts val="1400"/>
              <a:buNone/>
            </a:pPr>
            <a:r>
              <a:rPr lang="en-US"/>
              <a:t>Maternity Homes existed for out of hospital birth (now would be called birth centers); La Casita in Santa Fe, Booth Maternity Center in Philadelphia</a:t>
            </a:r>
            <a:endParaRPr/>
          </a:p>
          <a:p>
            <a:pPr marL="0" lvl="0" indent="0" algn="l" rtl="0">
              <a:lnSpc>
                <a:spcPct val="100000"/>
              </a:lnSpc>
              <a:spcBef>
                <a:spcPts val="0"/>
              </a:spcBef>
              <a:spcAft>
                <a:spcPts val="0"/>
              </a:spcAft>
              <a:buSzPts val="1400"/>
              <a:buNone/>
            </a:pPr>
            <a:r>
              <a:rPr lang="en-US"/>
              <a:t>Josiah Macy Foundation report:  1968, authors agreed that the US hsould make more use of nurse-midwives but only for the care of indigent  “The midwife in Regarding their care for the indigent” </a:t>
            </a:r>
            <a:endParaRPr/>
          </a:p>
        </p:txBody>
      </p:sp>
      <p:sp>
        <p:nvSpPr>
          <p:cNvPr id="338" name="Google Shape;338;p21:notes"/>
          <p:cNvSpPr txBox="1">
            <a:spLocks noGrp="1"/>
          </p:cNvSpPr>
          <p:nvPr>
            <p:ph type="sldNum" idx="12"/>
          </p:nvPr>
        </p:nvSpPr>
        <p:spPr>
          <a:xfrm>
            <a:off x="3884613" y="8829966"/>
            <a:ext cx="2971800" cy="464700"/>
          </a:xfrm>
          <a:prstGeom prst="rect">
            <a:avLst/>
          </a:prstGeom>
          <a:noFill/>
          <a:ln>
            <a:noFill/>
          </a:ln>
        </p:spPr>
        <p:txBody>
          <a:bodyPr spcFirstLastPara="1" wrap="square" lIns="92825" tIns="46400" rIns="92825" bIns="46400" anchor="b"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21</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2:notes"/>
          <p:cNvSpPr txBox="1">
            <a:spLocks noGrp="1"/>
          </p:cNvSpPr>
          <p:nvPr>
            <p:ph type="body" idx="1"/>
          </p:nvPr>
        </p:nvSpPr>
        <p:spPr>
          <a:xfrm>
            <a:off x="685800" y="4415791"/>
            <a:ext cx="54864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47" name="Google Shape;347;p22:notes"/>
          <p:cNvSpPr txBox="1">
            <a:spLocks noGrp="1"/>
          </p:cNvSpPr>
          <p:nvPr>
            <p:ph type="sldNum" idx="12"/>
          </p:nvPr>
        </p:nvSpPr>
        <p:spPr>
          <a:xfrm>
            <a:off x="3884613" y="8829966"/>
            <a:ext cx="2971800" cy="464700"/>
          </a:xfrm>
          <a:prstGeom prst="rect">
            <a:avLst/>
          </a:prstGeom>
          <a:noFill/>
          <a:ln>
            <a:noFill/>
          </a:ln>
        </p:spPr>
        <p:txBody>
          <a:bodyPr spcFirstLastPara="1" wrap="square" lIns="92825" tIns="46400" rIns="92825" bIns="46400" anchor="b"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22</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3: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3:notes"/>
          <p:cNvSpPr txBox="1">
            <a:spLocks noGrp="1"/>
          </p:cNvSpPr>
          <p:nvPr>
            <p:ph type="body" idx="1"/>
          </p:nvPr>
        </p:nvSpPr>
        <p:spPr>
          <a:xfrm>
            <a:off x="685800" y="4415791"/>
            <a:ext cx="5486400" cy="4183380"/>
          </a:xfrm>
          <a:prstGeom prst="rect">
            <a:avLst/>
          </a:prstGeom>
          <a:noFill/>
          <a:ln>
            <a:noFill/>
          </a:ln>
        </p:spPr>
        <p:txBody>
          <a:bodyPr spcFirstLastPara="1" wrap="square" lIns="92825" tIns="46400" rIns="92825" bIns="4640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Primarily driven by educated white women</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1968:  Josiah Macy Foundation Report</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Davis Floyd:  Birth as an American Rite of passage.  Chapter 4:  belief systems about birth</a:t>
            </a:r>
            <a:endParaRPr sz="1200" b="0" i="0" u="none" strike="noStrike" cap="none">
              <a:solidFill>
                <a:schemeClr val="dk1"/>
              </a:solidFill>
              <a:latin typeface="Calibri"/>
              <a:ea typeface="Calibri"/>
              <a:cs typeface="Calibri"/>
              <a:sym typeface="Calibri"/>
            </a:endParaRPr>
          </a:p>
        </p:txBody>
      </p:sp>
      <p:sp>
        <p:nvSpPr>
          <p:cNvPr id="357" name="Google Shape;357;p23:notes"/>
          <p:cNvSpPr txBox="1">
            <a:spLocks noGrp="1"/>
          </p:cNvSpPr>
          <p:nvPr>
            <p:ph type="sldNum" idx="12"/>
          </p:nvPr>
        </p:nvSpPr>
        <p:spPr>
          <a:xfrm>
            <a:off x="3884613" y="8829966"/>
            <a:ext cx="2971800" cy="464820"/>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txBox="1">
            <a:spLocks noGrp="1"/>
          </p:cNvSpPr>
          <p:nvPr>
            <p:ph type="body" idx="1"/>
          </p:nvPr>
        </p:nvSpPr>
        <p:spPr>
          <a:xfrm>
            <a:off x="685800" y="4415791"/>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3: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4: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24:notes"/>
          <p:cNvSpPr txBox="1">
            <a:spLocks noGrp="1"/>
          </p:cNvSpPr>
          <p:nvPr>
            <p:ph type="body" idx="1"/>
          </p:nvPr>
        </p:nvSpPr>
        <p:spPr>
          <a:xfrm>
            <a:off x="685800" y="4415791"/>
            <a:ext cx="54864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Consumer: Women are now purchasing healthcare services and choosing their providers.  There is increasing recognition of patient autonomy.</a:t>
            </a:r>
            <a:endParaRPr/>
          </a:p>
          <a:p>
            <a:pPr marL="0" lvl="0" indent="0" algn="l" rtl="0">
              <a:lnSpc>
                <a:spcPct val="100000"/>
              </a:lnSpc>
              <a:spcBef>
                <a:spcPts val="0"/>
              </a:spcBef>
              <a:spcAft>
                <a:spcPts val="0"/>
              </a:spcAft>
              <a:buSzPts val="1400"/>
              <a:buNone/>
            </a:pPr>
            <a:r>
              <a:rPr lang="en-US"/>
              <a:t>Feminist: The Civil Rights Act of 1964 prohibited discrimination on the basis of gender for the first time. Women’s rights, self-empowerment, The National Organization for Women was founded in 1966.  Our bodies, Ourselves was published in 1971</a:t>
            </a:r>
            <a:endParaRPr/>
          </a:p>
          <a:p>
            <a:pPr marL="0" lvl="0" indent="0" algn="l" rtl="0">
              <a:lnSpc>
                <a:spcPct val="100000"/>
              </a:lnSpc>
              <a:spcBef>
                <a:spcPts val="0"/>
              </a:spcBef>
              <a:spcAft>
                <a:spcPts val="0"/>
              </a:spcAft>
              <a:buSzPts val="1400"/>
              <a:buNone/>
            </a:pPr>
            <a:endParaRPr/>
          </a:p>
        </p:txBody>
      </p:sp>
      <p:sp>
        <p:nvSpPr>
          <p:cNvPr id="376" name="Google Shape;376;p24:notes"/>
          <p:cNvSpPr txBox="1">
            <a:spLocks noGrp="1"/>
          </p:cNvSpPr>
          <p:nvPr>
            <p:ph type="sldNum" idx="12"/>
          </p:nvPr>
        </p:nvSpPr>
        <p:spPr>
          <a:xfrm>
            <a:off x="3884613" y="8829966"/>
            <a:ext cx="2971800" cy="464700"/>
          </a:xfrm>
          <a:prstGeom prst="rect">
            <a:avLst/>
          </a:prstGeom>
          <a:noFill/>
          <a:ln>
            <a:noFill/>
          </a:ln>
        </p:spPr>
        <p:txBody>
          <a:bodyPr spcFirstLastPara="1" wrap="square" lIns="92825" tIns="46400" rIns="92825" bIns="46400" anchor="b"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24</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5:notes"/>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640"/>
              </a:spcBef>
              <a:spcAft>
                <a:spcPts val="0"/>
              </a:spcAft>
              <a:buClr>
                <a:schemeClr val="dk1"/>
              </a:buClr>
              <a:buSzPts val="3200"/>
              <a:buNone/>
            </a:pPr>
            <a:r>
              <a:rPr lang="en-US"/>
              <a:t>Presenter: These are books that changed the culture of childbirth. </a:t>
            </a:r>
            <a:endParaRPr/>
          </a:p>
          <a:p>
            <a:pPr marL="0" lvl="0" indent="0" algn="l" rtl="0">
              <a:lnSpc>
                <a:spcPct val="90000"/>
              </a:lnSpc>
              <a:spcBef>
                <a:spcPts val="640"/>
              </a:spcBef>
              <a:spcAft>
                <a:spcPts val="0"/>
              </a:spcAft>
              <a:buClr>
                <a:schemeClr val="dk1"/>
              </a:buClr>
              <a:buSzPts val="3200"/>
              <a:buNone/>
            </a:pPr>
            <a:r>
              <a:rPr lang="en-US" sz="1200" b="0" i="0" u="none" strike="noStrike" cap="none">
                <a:solidFill>
                  <a:schemeClr val="lt1"/>
                </a:solidFill>
                <a:latin typeface="Calibri"/>
                <a:ea typeface="Calibri"/>
                <a:cs typeface="Calibri"/>
                <a:sym typeface="Calibri"/>
              </a:rPr>
              <a:t>Fernand Lamaze. </a:t>
            </a:r>
            <a:r>
              <a:rPr lang="en-US" sz="1200" b="0" i="1" u="none" strike="noStrike" cap="none">
                <a:solidFill>
                  <a:schemeClr val="lt1"/>
                </a:solidFill>
              </a:rPr>
              <a:t>Painless Childbirth</a:t>
            </a:r>
            <a:r>
              <a:rPr lang="en-US" sz="1200" b="0" i="0" u="none" strike="noStrike" cap="none">
                <a:solidFill>
                  <a:schemeClr val="lt1"/>
                </a:solidFill>
              </a:rPr>
              <a:t>, 1950</a:t>
            </a:r>
            <a:endParaRPr/>
          </a:p>
          <a:p>
            <a:pPr marL="0" lvl="0" indent="0" algn="l" rtl="0">
              <a:lnSpc>
                <a:spcPct val="90000"/>
              </a:lnSpc>
              <a:spcBef>
                <a:spcPts val="1000"/>
              </a:spcBef>
              <a:spcAft>
                <a:spcPts val="0"/>
              </a:spcAft>
              <a:buClr>
                <a:schemeClr val="lt1"/>
              </a:buClr>
              <a:buSzPts val="1600"/>
              <a:buNone/>
            </a:pPr>
            <a:r>
              <a:rPr lang="en-US" sz="1200">
                <a:solidFill>
                  <a:schemeClr val="lt1"/>
                </a:solidFill>
              </a:rPr>
              <a:t>La Leche League. </a:t>
            </a:r>
            <a:r>
              <a:rPr lang="en-US" sz="1200" i="1">
                <a:solidFill>
                  <a:schemeClr val="lt1"/>
                </a:solidFill>
              </a:rPr>
              <a:t>The Womanly Art of Breastfeeding</a:t>
            </a:r>
            <a:r>
              <a:rPr lang="en-US" sz="1200">
                <a:solidFill>
                  <a:schemeClr val="lt1"/>
                </a:solidFill>
              </a:rPr>
              <a:t>, 1958</a:t>
            </a:r>
            <a:endParaRPr/>
          </a:p>
          <a:p>
            <a:pPr marL="0" lvl="0" indent="0" algn="l" rtl="0">
              <a:lnSpc>
                <a:spcPct val="90000"/>
              </a:lnSpc>
              <a:spcBef>
                <a:spcPts val="640"/>
              </a:spcBef>
              <a:spcAft>
                <a:spcPts val="0"/>
              </a:spcAft>
              <a:buClr>
                <a:schemeClr val="dk1"/>
              </a:buClr>
              <a:buSzPts val="3200"/>
              <a:buNone/>
            </a:pPr>
            <a:r>
              <a:rPr lang="en-US" sz="1200" b="0" i="0" u="none" strike="noStrike" cap="none">
                <a:solidFill>
                  <a:schemeClr val="lt1"/>
                </a:solidFill>
                <a:latin typeface="Calibri"/>
                <a:ea typeface="Calibri"/>
                <a:cs typeface="Calibri"/>
                <a:sym typeface="Calibri"/>
              </a:rPr>
              <a:t>Marjorie Karmel</a:t>
            </a:r>
            <a:r>
              <a:rPr lang="en-US" sz="1200">
                <a:solidFill>
                  <a:schemeClr val="lt1"/>
                </a:solidFill>
                <a:latin typeface="Calibri"/>
                <a:ea typeface="Calibri"/>
                <a:cs typeface="Calibri"/>
                <a:sym typeface="Calibri"/>
              </a:rPr>
              <a:t> .</a:t>
            </a:r>
            <a:r>
              <a:rPr lang="en-US" sz="1200" b="0" i="1" u="none" strike="noStrike" cap="none">
                <a:solidFill>
                  <a:schemeClr val="lt1"/>
                </a:solidFill>
                <a:latin typeface="Calibri"/>
                <a:ea typeface="Calibri"/>
                <a:cs typeface="Calibri"/>
                <a:sym typeface="Calibri"/>
              </a:rPr>
              <a:t>Thank you, Dr. Lamaze,</a:t>
            </a:r>
            <a:r>
              <a:rPr lang="en-US" sz="1200" b="0" i="0" u="none" strike="noStrike" cap="none">
                <a:solidFill>
                  <a:schemeClr val="lt1"/>
                </a:solidFill>
                <a:latin typeface="Calibri"/>
                <a:ea typeface="Calibri"/>
                <a:cs typeface="Calibri"/>
                <a:sym typeface="Calibri"/>
              </a:rPr>
              <a:t> 1959</a:t>
            </a:r>
            <a:endParaRPr/>
          </a:p>
          <a:p>
            <a:pPr marL="0" lvl="0" indent="0" algn="l" rtl="0">
              <a:lnSpc>
                <a:spcPct val="90000"/>
              </a:lnSpc>
              <a:spcBef>
                <a:spcPts val="1000"/>
              </a:spcBef>
              <a:spcAft>
                <a:spcPts val="0"/>
              </a:spcAft>
              <a:buClr>
                <a:schemeClr val="lt1"/>
              </a:buClr>
              <a:buSzPts val="1600"/>
              <a:buNone/>
            </a:pPr>
            <a:r>
              <a:rPr lang="en-US" sz="1200">
                <a:solidFill>
                  <a:schemeClr val="lt1"/>
                </a:solidFill>
              </a:rPr>
              <a:t>Robert Bradley, MD. </a:t>
            </a:r>
            <a:r>
              <a:rPr lang="en-US" sz="1200" b="0" i="1" u="none" strike="noStrike" cap="none">
                <a:solidFill>
                  <a:schemeClr val="lt1"/>
                </a:solidFill>
                <a:latin typeface="Calibri"/>
                <a:ea typeface="Calibri"/>
                <a:cs typeface="Calibri"/>
                <a:sym typeface="Calibri"/>
              </a:rPr>
              <a:t>Husband Coached Childbirth, </a:t>
            </a:r>
            <a:r>
              <a:rPr lang="en-US" sz="1200" b="0" u="none" strike="noStrike" cap="none">
                <a:solidFill>
                  <a:schemeClr val="lt1"/>
                </a:solidFill>
                <a:latin typeface="Calibri"/>
                <a:ea typeface="Calibri"/>
                <a:cs typeface="Calibri"/>
                <a:sym typeface="Calibri"/>
              </a:rPr>
              <a:t>1965</a:t>
            </a:r>
            <a:endParaRPr/>
          </a:p>
          <a:p>
            <a:pPr marL="0" lvl="0" indent="0" algn="l" rtl="0">
              <a:lnSpc>
                <a:spcPct val="90000"/>
              </a:lnSpc>
              <a:spcBef>
                <a:spcPts val="1000"/>
              </a:spcBef>
              <a:spcAft>
                <a:spcPts val="0"/>
              </a:spcAft>
              <a:buClr>
                <a:schemeClr val="lt1"/>
              </a:buClr>
              <a:buSzPts val="1600"/>
              <a:buNone/>
            </a:pPr>
            <a:r>
              <a:rPr lang="en-US" sz="1200">
                <a:solidFill>
                  <a:schemeClr val="lt1"/>
                </a:solidFill>
              </a:rPr>
              <a:t>Boston Women’s Health Collective. </a:t>
            </a:r>
            <a:r>
              <a:rPr lang="en-US" sz="1200" i="1">
                <a:solidFill>
                  <a:schemeClr val="lt1"/>
                </a:solidFill>
              </a:rPr>
              <a:t>Our Bodies, Ourselves, </a:t>
            </a:r>
            <a:r>
              <a:rPr lang="en-US" sz="1200">
                <a:solidFill>
                  <a:schemeClr val="lt1"/>
                </a:solidFill>
              </a:rPr>
              <a:t>1971</a:t>
            </a:r>
            <a:endParaRPr sz="1200" b="0" u="none" strike="noStrike" cap="none">
              <a:solidFill>
                <a:schemeClr val="lt1"/>
              </a:solidFill>
              <a:latin typeface="Calibri"/>
              <a:ea typeface="Calibri"/>
              <a:cs typeface="Calibri"/>
              <a:sym typeface="Calibri"/>
            </a:endParaRPr>
          </a:p>
          <a:p>
            <a:pPr marL="0" lvl="0" indent="0" algn="l" rtl="0">
              <a:lnSpc>
                <a:spcPct val="90000"/>
              </a:lnSpc>
              <a:spcBef>
                <a:spcPts val="1000"/>
              </a:spcBef>
              <a:spcAft>
                <a:spcPts val="0"/>
              </a:spcAft>
              <a:buClr>
                <a:schemeClr val="lt1"/>
              </a:buClr>
              <a:buSzPts val="1600"/>
              <a:buNone/>
            </a:pPr>
            <a:r>
              <a:rPr lang="en-US" sz="1200">
                <a:solidFill>
                  <a:schemeClr val="lt1"/>
                </a:solidFill>
              </a:rPr>
              <a:t>Frederick Leboyer, MD. </a:t>
            </a:r>
            <a:r>
              <a:rPr lang="en-US" sz="1200" i="1">
                <a:solidFill>
                  <a:schemeClr val="lt1"/>
                </a:solidFill>
              </a:rPr>
              <a:t>Birth Without Violence</a:t>
            </a:r>
            <a:r>
              <a:rPr lang="en-US" sz="1200">
                <a:solidFill>
                  <a:schemeClr val="lt1"/>
                </a:solidFill>
              </a:rPr>
              <a:t>, 1975</a:t>
            </a:r>
            <a:endParaRPr/>
          </a:p>
          <a:p>
            <a:pPr marL="0" lvl="0" indent="0" algn="l" rtl="0">
              <a:lnSpc>
                <a:spcPct val="90000"/>
              </a:lnSpc>
              <a:spcBef>
                <a:spcPts val="640"/>
              </a:spcBef>
              <a:spcAft>
                <a:spcPts val="0"/>
              </a:spcAft>
              <a:buClr>
                <a:schemeClr val="dk1"/>
              </a:buClr>
              <a:buSzPts val="3200"/>
              <a:buNone/>
            </a:pPr>
            <a:r>
              <a:rPr lang="en-US" sz="1200" b="0" i="0" u="none" strike="noStrike" cap="none">
                <a:solidFill>
                  <a:schemeClr val="lt1"/>
                </a:solidFill>
              </a:rPr>
              <a:t>Ina May Gaskin.</a:t>
            </a:r>
            <a:r>
              <a:rPr lang="en-US" sz="1200">
                <a:solidFill>
                  <a:schemeClr val="lt1"/>
                </a:solidFill>
              </a:rPr>
              <a:t> </a:t>
            </a:r>
            <a:r>
              <a:rPr lang="en-US" sz="1200" b="0" i="1" u="none" strike="noStrike" cap="none">
                <a:solidFill>
                  <a:schemeClr val="lt1"/>
                </a:solidFill>
                <a:latin typeface="Calibri"/>
                <a:ea typeface="Calibri"/>
                <a:cs typeface="Calibri"/>
                <a:sym typeface="Calibri"/>
              </a:rPr>
              <a:t>Spiritual Midwifery</a:t>
            </a:r>
            <a:r>
              <a:rPr lang="en-US" sz="1200" b="0" i="0" u="none" strike="noStrike" cap="none">
                <a:solidFill>
                  <a:schemeClr val="lt1"/>
                </a:solidFill>
                <a:latin typeface="Calibri"/>
                <a:ea typeface="Calibri"/>
                <a:cs typeface="Calibri"/>
                <a:sym typeface="Calibri"/>
              </a:rPr>
              <a:t>,  1976</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Karmel: US  woman who travelled to Paris for delivery</a:t>
            </a:r>
            <a:endParaRPr/>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Lamaze and Dick-Read emphasized preparedness for labor</a:t>
            </a:r>
            <a:endParaRPr/>
          </a:p>
          <a:p>
            <a:pPr marL="914400" lvl="1"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Relaxation techniques, visual imagery, breathing</a:t>
            </a:r>
            <a:endParaRPr/>
          </a:p>
          <a:p>
            <a:pPr marL="914400" lvl="1"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Resurgence of breastfeeding</a:t>
            </a:r>
            <a:endParaRPr/>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Bradley introduced “husband coached childbirth”</a:t>
            </a:r>
            <a:endParaRPr/>
          </a:p>
          <a:p>
            <a:pPr marL="0" lvl="0" indent="0" algn="l" rtl="0">
              <a:lnSpc>
                <a:spcPct val="100000"/>
              </a:lnSpc>
              <a:spcBef>
                <a:spcPts val="0"/>
              </a:spcBef>
              <a:spcAft>
                <a:spcPts val="0"/>
              </a:spcAft>
              <a:buSzPts val="1400"/>
              <a:buNone/>
            </a:pPr>
            <a:endParaRPr/>
          </a:p>
        </p:txBody>
      </p:sp>
      <p:sp>
        <p:nvSpPr>
          <p:cNvPr id="388" name="Google Shape;388;p25: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6: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26:notes"/>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b="1"/>
              <a:t>Electronic Fetal Monitoring: Past, Present, and Future </a:t>
            </a:r>
            <a:r>
              <a:rPr lang="en-US" b="1" u="sng">
                <a:solidFill>
                  <a:schemeClr val="hlink"/>
                </a:solidFill>
                <a:hlinkClick r:id="rId3"/>
              </a:rPr>
              <a:t> RSS</a:t>
            </a:r>
            <a:r>
              <a:rPr lang="en-US" b="1"/>
              <a:t> </a:t>
            </a:r>
            <a:endParaRPr/>
          </a:p>
          <a:p>
            <a:pPr marL="457200" marR="0" lvl="0" indent="-228600" algn="l" rtl="0">
              <a:lnSpc>
                <a:spcPct val="100000"/>
              </a:lnSpc>
              <a:spcBef>
                <a:spcPts val="0"/>
              </a:spcBef>
              <a:spcAft>
                <a:spcPts val="0"/>
              </a:spcAft>
              <a:buSzPts val="1400"/>
              <a:buNone/>
            </a:pPr>
            <a:r>
              <a:rPr lang="en-US" u="sng">
                <a:solidFill>
                  <a:schemeClr val="hlink"/>
                </a:solidFill>
                <a:hlinkClick r:id="rId4"/>
              </a:rPr>
              <a:t>Molly J. Stout MD</a:t>
            </a:r>
            <a:endParaRPr/>
          </a:p>
          <a:p>
            <a:pPr marL="457200" marR="0" lvl="0" indent="-228600" algn="l" rtl="0">
              <a:lnSpc>
                <a:spcPct val="100000"/>
              </a:lnSpc>
              <a:spcBef>
                <a:spcPts val="0"/>
              </a:spcBef>
              <a:spcAft>
                <a:spcPts val="0"/>
              </a:spcAft>
              <a:buSzPts val="1400"/>
              <a:buNone/>
            </a:pPr>
            <a:r>
              <a:rPr lang="en-US"/>
              <a:t>and </a:t>
            </a:r>
            <a:r>
              <a:rPr lang="en-US" u="sng">
                <a:solidFill>
                  <a:schemeClr val="hlink"/>
                </a:solidFill>
                <a:hlinkClick r:id="rId5"/>
              </a:rPr>
              <a:t>Alison G. Cahill MD, MSCI</a:t>
            </a:r>
            <a:endParaRPr/>
          </a:p>
          <a:p>
            <a:pPr marL="457200" marR="0" lvl="0" indent="-228600" algn="l" rtl="0">
              <a:lnSpc>
                <a:spcPct val="100000"/>
              </a:lnSpc>
              <a:spcBef>
                <a:spcPts val="0"/>
              </a:spcBef>
              <a:spcAft>
                <a:spcPts val="0"/>
              </a:spcAft>
              <a:buSzPts val="1400"/>
              <a:buNone/>
            </a:pPr>
            <a:r>
              <a:rPr lang="en-US"/>
              <a:t>Clinics in Perinatology, 2011-03-01, Volume 38, Issue 1, Pages 127-142, Copyright © 2011 Elsevier Inc.</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u="sng">
                <a:solidFill>
                  <a:schemeClr val="hlink"/>
                </a:solidFill>
                <a:hlinkClick r:id="rId6"/>
              </a:rPr>
              <a:t>Obstet Gynecol.</a:t>
            </a:r>
            <a:r>
              <a:rPr lang="en-US"/>
              <a:t> 1993 Jul;82(1):8-10.</a:t>
            </a:r>
            <a:endParaRPr/>
          </a:p>
          <a:p>
            <a:pPr marL="457200" marR="0" lvl="0" indent="-228600" algn="l" rtl="0">
              <a:lnSpc>
                <a:spcPct val="100000"/>
              </a:lnSpc>
              <a:spcBef>
                <a:spcPts val="0"/>
              </a:spcBef>
              <a:spcAft>
                <a:spcPts val="0"/>
              </a:spcAft>
              <a:buSzPts val="1400"/>
              <a:buNone/>
            </a:pPr>
            <a:r>
              <a:rPr lang="en-US" b="1"/>
              <a:t>Electronic fetal monitoring in the United States in the 1980s.</a:t>
            </a:r>
            <a:endParaRPr/>
          </a:p>
          <a:p>
            <a:pPr marL="457200" marR="0" lvl="0" indent="-228600" algn="l" rtl="0">
              <a:lnSpc>
                <a:spcPct val="100000"/>
              </a:lnSpc>
              <a:spcBef>
                <a:spcPts val="0"/>
              </a:spcBef>
              <a:spcAft>
                <a:spcPts val="0"/>
              </a:spcAft>
              <a:buSzPts val="1400"/>
              <a:buNone/>
            </a:pPr>
            <a:r>
              <a:rPr lang="en-US" u="sng">
                <a:solidFill>
                  <a:schemeClr val="hlink"/>
                </a:solidFill>
                <a:hlinkClick r:id="rId7"/>
              </a:rPr>
              <a:t>Albers LL</a:t>
            </a:r>
            <a:r>
              <a:rPr lang="en-US" baseline="30000"/>
              <a:t>1</a:t>
            </a:r>
            <a:r>
              <a:rPr lang="en-US"/>
              <a:t>, </a:t>
            </a:r>
            <a:r>
              <a:rPr lang="en-US" u="sng">
                <a:solidFill>
                  <a:schemeClr val="hlink"/>
                </a:solidFill>
                <a:hlinkClick r:id="rId8"/>
              </a:rPr>
              <a:t>Krulewitch CJ</a:t>
            </a:r>
            <a:r>
              <a:rPr lang="en-US"/>
              <a:t>.</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401" name="Google Shape;401;p26:notes"/>
          <p:cNvSpPr txBox="1">
            <a:spLocks noGrp="1"/>
          </p:cNvSpPr>
          <p:nvPr>
            <p:ph type="sldNum" idx="12"/>
          </p:nvPr>
        </p:nvSpPr>
        <p:spPr>
          <a:xfrm>
            <a:off x="3884613" y="8829966"/>
            <a:ext cx="2971800" cy="464820"/>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7: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27:notes"/>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In response, Congress enacted the Newborns’ and Mothers’ Health Protection Act of 1996 to mandate 48-hour stays for vaginal births and 96-hour stays for cesarean births unless mother and physician agree to a shorter stay. Both the national OB-GYN and pediatricians associations revised their standards to reflect the new mandates.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Between 1989 and 2012, the proportion of all births attended by certified nurse-midwives (CNMs) increased from 3.3% to 7.9%. The proportion of vaginal births attended by CNMs reached an all-time high of 11.9%. Births attended by "other midwives" (typically certified professional midwives) rose to a peak of 28,343, or 0.7% of all US births. The distribution of payer source for CNM-attended births (44% Medicaid; 44% private insurance; 6% self-pay) is very similar to the national distribution, whereas the majority (53%) of births attended by other midwives are self-pay. Women whose births are attended by other midwives are less likely (13%) to have a prepregnancy BMI in the obese range than women attended by CNMs (19%) or overall (24%).</a:t>
            </a:r>
            <a:endParaRPr/>
          </a:p>
        </p:txBody>
      </p:sp>
      <p:sp>
        <p:nvSpPr>
          <p:cNvPr id="410" name="Google Shape;410;p27:notes"/>
          <p:cNvSpPr txBox="1">
            <a:spLocks noGrp="1"/>
          </p:cNvSpPr>
          <p:nvPr>
            <p:ph type="sldNum" idx="12"/>
          </p:nvPr>
        </p:nvSpPr>
        <p:spPr>
          <a:xfrm>
            <a:off x="3884613" y="8829966"/>
            <a:ext cx="2971800" cy="464820"/>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8: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28:notes"/>
          <p:cNvSpPr txBox="1">
            <a:spLocks noGrp="1"/>
          </p:cNvSpPr>
          <p:nvPr>
            <p:ph type="body" idx="1"/>
          </p:nvPr>
        </p:nvSpPr>
        <p:spPr>
          <a:xfrm>
            <a:off x="685800" y="4415791"/>
            <a:ext cx="5486400" cy="4183380"/>
          </a:xfrm>
          <a:prstGeom prst="rect">
            <a:avLst/>
          </a:prstGeom>
          <a:noFill/>
          <a:ln>
            <a:noFill/>
          </a:ln>
        </p:spPr>
        <p:txBody>
          <a:bodyPr spcFirstLastPara="1" wrap="square" lIns="92825" tIns="46400" rIns="92825" bIns="464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From:  Cochrane:  Midwife-led continuity models of care compared with other models of care for women during pregnancy, birth and early parenting 2016</a:t>
            </a:r>
            <a:endParaRPr/>
          </a:p>
        </p:txBody>
      </p:sp>
      <p:sp>
        <p:nvSpPr>
          <p:cNvPr id="419" name="Google Shape;419;p28:notes"/>
          <p:cNvSpPr txBox="1">
            <a:spLocks noGrp="1"/>
          </p:cNvSpPr>
          <p:nvPr>
            <p:ph type="sldNum" idx="12"/>
          </p:nvPr>
        </p:nvSpPr>
        <p:spPr>
          <a:xfrm>
            <a:off x="3884613" y="8829966"/>
            <a:ext cx="2971800" cy="464820"/>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9: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29:notes"/>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sz="2000"/>
          </a:p>
        </p:txBody>
      </p:sp>
      <p:sp>
        <p:nvSpPr>
          <p:cNvPr id="429" name="Google Shape;429;p29:notes"/>
          <p:cNvSpPr txBox="1">
            <a:spLocks noGrp="1"/>
          </p:cNvSpPr>
          <p:nvPr>
            <p:ph type="sldNum" idx="12"/>
          </p:nvPr>
        </p:nvSpPr>
        <p:spPr>
          <a:xfrm>
            <a:off x="3884613" y="8829966"/>
            <a:ext cx="2971800" cy="464820"/>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0: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30:notes"/>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471" name="Google Shape;471;p30:notes"/>
          <p:cNvSpPr txBox="1">
            <a:spLocks noGrp="1"/>
          </p:cNvSpPr>
          <p:nvPr>
            <p:ph type="sldNum" idx="12"/>
          </p:nvPr>
        </p:nvSpPr>
        <p:spPr>
          <a:xfrm>
            <a:off x="3884613" y="8829966"/>
            <a:ext cx="2971800" cy="464820"/>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31: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31:notes"/>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481" name="Google Shape;481;p31:notes"/>
          <p:cNvSpPr txBox="1">
            <a:spLocks noGrp="1"/>
          </p:cNvSpPr>
          <p:nvPr>
            <p:ph type="sldNum" idx="12"/>
          </p:nvPr>
        </p:nvSpPr>
        <p:spPr>
          <a:xfrm>
            <a:off x="3884613" y="8829966"/>
            <a:ext cx="2971800" cy="464820"/>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2:notes"/>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Insert Mindy Project clip</a:t>
            </a:r>
            <a:endParaRPr/>
          </a:p>
        </p:txBody>
      </p:sp>
      <p:sp>
        <p:nvSpPr>
          <p:cNvPr id="497" name="Google Shape;497;p3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33: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33:notes"/>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u="sng">
                <a:solidFill>
                  <a:schemeClr val="hlink"/>
                </a:solidFill>
                <a:hlinkClick r:id="rId3"/>
              </a:rPr>
              <a:t>J Perinat Educ</a:t>
            </a:r>
            <a:r>
              <a:rPr lang="en-US"/>
              <a:t>. 2013 Winter; 22(1): 14–18. </a:t>
            </a:r>
            <a:endParaRPr/>
          </a:p>
          <a:p>
            <a:pPr marL="457200" marR="0" lvl="0" indent="-228600" algn="l" rtl="0">
              <a:lnSpc>
                <a:spcPct val="100000"/>
              </a:lnSpc>
              <a:spcBef>
                <a:spcPts val="0"/>
              </a:spcBef>
              <a:spcAft>
                <a:spcPts val="0"/>
              </a:spcAft>
              <a:buSzPts val="1400"/>
              <a:buNone/>
            </a:pPr>
            <a:r>
              <a:rPr lang="en-US"/>
              <a:t>doi:  [</a:t>
            </a:r>
            <a:r>
              <a:rPr lang="en-US" u="sng">
                <a:solidFill>
                  <a:schemeClr val="hlink"/>
                </a:solidFill>
                <a:hlinkClick r:id="rId4"/>
              </a:rPr>
              <a:t>10.1891/1058-1243.22.1.14</a:t>
            </a:r>
            <a:r>
              <a:rPr lang="en-US"/>
              <a:t>]</a:t>
            </a:r>
            <a:endParaRPr/>
          </a:p>
          <a:p>
            <a:pPr marL="457200" marR="0" lvl="0" indent="-228600" algn="l" rtl="0">
              <a:lnSpc>
                <a:spcPct val="100000"/>
              </a:lnSpc>
              <a:spcBef>
                <a:spcPts val="0"/>
              </a:spcBef>
              <a:spcAft>
                <a:spcPts val="0"/>
              </a:spcAft>
              <a:buSzPts val="1400"/>
              <a:buNone/>
            </a:pPr>
            <a:r>
              <a:rPr lang="en-US"/>
              <a:t>PMCID: PMC3647729</a:t>
            </a:r>
            <a:endParaRPr/>
          </a:p>
          <a:p>
            <a:pPr marL="457200" marR="0" lvl="0" indent="-228600" algn="l" rtl="0">
              <a:lnSpc>
                <a:spcPct val="100000"/>
              </a:lnSpc>
              <a:spcBef>
                <a:spcPts val="0"/>
              </a:spcBef>
              <a:spcAft>
                <a:spcPts val="0"/>
              </a:spcAft>
              <a:buSzPts val="1400"/>
              <a:buNone/>
            </a:pPr>
            <a:r>
              <a:rPr lang="en-US"/>
              <a:t>PMID: </a:t>
            </a:r>
            <a:r>
              <a:rPr lang="en-US" u="sng">
                <a:solidFill>
                  <a:schemeClr val="hlink"/>
                </a:solidFill>
                <a:hlinkClick r:id="rId5"/>
              </a:rPr>
              <a:t>24381472</a:t>
            </a:r>
            <a:endParaRPr/>
          </a:p>
          <a:p>
            <a:pPr marL="457200" marR="0" lvl="0" indent="-228600" algn="l" rtl="0">
              <a:lnSpc>
                <a:spcPct val="100000"/>
              </a:lnSpc>
              <a:spcBef>
                <a:spcPts val="0"/>
              </a:spcBef>
              <a:spcAft>
                <a:spcPts val="0"/>
              </a:spcAft>
              <a:buSzPts val="1400"/>
              <a:buNone/>
            </a:pPr>
            <a:r>
              <a:rPr lang="en-US" b="1"/>
              <a:t>Supporting Healthy and Normal Physiologic Childbirth: A Consensus Statement by ACNM, MANA, and NACPM</a:t>
            </a:r>
            <a:r>
              <a:rPr lang="en-US" b="1" u="sng" baseline="30000">
                <a:solidFill>
                  <a:schemeClr val="hlink"/>
                </a:solidFill>
                <a:hlinkClick r:id="rId6"/>
              </a:rPr>
              <a:t>*</a:t>
            </a:r>
            <a:endParaRPr b="1"/>
          </a:p>
          <a:p>
            <a:pPr marL="457200" marR="0" lvl="0" indent="-228600" algn="l" rtl="0">
              <a:lnSpc>
                <a:spcPct val="100000"/>
              </a:lnSpc>
              <a:spcBef>
                <a:spcPts val="0"/>
              </a:spcBef>
              <a:spcAft>
                <a:spcPts val="0"/>
              </a:spcAft>
              <a:buSzPts val="1400"/>
              <a:buNone/>
            </a:pPr>
            <a:endParaRPr/>
          </a:p>
        </p:txBody>
      </p:sp>
      <p:sp>
        <p:nvSpPr>
          <p:cNvPr id="514" name="Google Shape;514;p33:notes"/>
          <p:cNvSpPr txBox="1">
            <a:spLocks noGrp="1"/>
          </p:cNvSpPr>
          <p:nvPr>
            <p:ph type="sldNum" idx="12"/>
          </p:nvPr>
        </p:nvSpPr>
        <p:spPr>
          <a:xfrm>
            <a:off x="3884613" y="8829966"/>
            <a:ext cx="2971800" cy="464820"/>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test</a:t>
            </a:r>
          </a:p>
        </p:txBody>
      </p:sp>
      <p:sp>
        <p:nvSpPr>
          <p:cNvPr id="5" name="Slide Number Placeholder 4"/>
          <p:cNvSpPr>
            <a:spLocks noGrp="1"/>
          </p:cNvSpPr>
          <p:nvPr>
            <p:ph type="sldNum" sz="quarter" idx="5"/>
          </p:nvPr>
        </p:nvSpPr>
        <p:spPr/>
        <p:txBody>
          <a:bodyPr/>
          <a:lstStyle/>
          <a:p>
            <a:fld id="{0DA81220-0C2A-4660-AF1A-D4114026EC22}" type="slidenum">
              <a:rPr lang="en-US" smtClean="0"/>
              <a:t>5</a:t>
            </a:fld>
            <a:endParaRPr lang="en-US"/>
          </a:p>
        </p:txBody>
      </p:sp>
    </p:spTree>
    <p:extLst>
      <p:ext uri="{BB962C8B-B14F-4D97-AF65-F5344CB8AC3E}">
        <p14:creationId xmlns:p14="http://schemas.microsoft.com/office/powerpoint/2010/main" val="1842503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34: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34:notes"/>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531" name="Google Shape;531;p34:notes"/>
          <p:cNvSpPr txBox="1">
            <a:spLocks noGrp="1"/>
          </p:cNvSpPr>
          <p:nvPr>
            <p:ph type="sldNum" idx="12"/>
          </p:nvPr>
        </p:nvSpPr>
        <p:spPr>
          <a:xfrm>
            <a:off x="3884613" y="8829966"/>
            <a:ext cx="2971800" cy="464820"/>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35: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35:notes"/>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541" name="Google Shape;541;p35:notes"/>
          <p:cNvSpPr txBox="1">
            <a:spLocks noGrp="1"/>
          </p:cNvSpPr>
          <p:nvPr>
            <p:ph type="sldNum" idx="12"/>
          </p:nvPr>
        </p:nvSpPr>
        <p:spPr>
          <a:xfrm>
            <a:off x="3884613" y="8829966"/>
            <a:ext cx="2971800" cy="464820"/>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36: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36:notes"/>
          <p:cNvSpPr txBox="1">
            <a:spLocks noGrp="1"/>
          </p:cNvSpPr>
          <p:nvPr>
            <p:ph type="body" idx="1"/>
          </p:nvPr>
        </p:nvSpPr>
        <p:spPr>
          <a:xfrm>
            <a:off x="685800" y="4415791"/>
            <a:ext cx="5486400" cy="4183380"/>
          </a:xfrm>
          <a:prstGeom prst="rect">
            <a:avLst/>
          </a:prstGeom>
          <a:noFill/>
          <a:ln>
            <a:noFill/>
          </a:ln>
        </p:spPr>
        <p:txBody>
          <a:bodyPr spcFirstLastPara="1" wrap="square" lIns="92825" tIns="46400" rIns="92825" bIns="4640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http://www.euro.who.int/en/health-topics/Health-systems/nursing-and-midwifery/data-and-statistics</a:t>
            </a:r>
            <a:endParaRPr/>
          </a:p>
        </p:txBody>
      </p:sp>
      <p:sp>
        <p:nvSpPr>
          <p:cNvPr id="550" name="Google Shape;550;p36:notes"/>
          <p:cNvSpPr txBox="1">
            <a:spLocks noGrp="1"/>
          </p:cNvSpPr>
          <p:nvPr>
            <p:ph type="sldNum" idx="12"/>
          </p:nvPr>
        </p:nvSpPr>
        <p:spPr>
          <a:xfrm>
            <a:off x="3884613" y="8829966"/>
            <a:ext cx="2971800" cy="464820"/>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36</a:t>
            </a:fld>
            <a:endParaRPr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37: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p37:notes"/>
          <p:cNvSpPr txBox="1">
            <a:spLocks noGrp="1"/>
          </p:cNvSpPr>
          <p:nvPr>
            <p:ph type="body" idx="1"/>
          </p:nvPr>
        </p:nvSpPr>
        <p:spPr>
          <a:xfrm>
            <a:off x="685800" y="4415791"/>
            <a:ext cx="5486400" cy="4183380"/>
          </a:xfrm>
          <a:prstGeom prst="rect">
            <a:avLst/>
          </a:prstGeom>
          <a:noFill/>
          <a:ln>
            <a:noFill/>
          </a:ln>
        </p:spPr>
        <p:txBody>
          <a:bodyPr spcFirstLastPara="1" wrap="square" lIns="92825" tIns="46400" rIns="92825" bIns="46400" anchor="t" anchorCtr="0">
            <a:noAutofit/>
          </a:bodyPr>
          <a:lstStyle/>
          <a:p>
            <a:pPr marL="173280" marR="0" lvl="0" indent="-17328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Calibri"/>
                <a:ea typeface="Calibri"/>
                <a:cs typeface="Calibri"/>
                <a:sym typeface="Calibri"/>
              </a:rPr>
              <a:t>Data from Australia are 2005 figures and are from Tim Rowland (BSc), Dr. Deborah McLeod (BSc (Hons), PhD, DipPH) and Natalie Froese-Burns (BA (Hons), M.Econ), (“Comparative Study of Maternity Systems,” Malatest International, Nov. 2012, available at:  </a:t>
            </a:r>
            <a:r>
              <a:rPr lang="en-US" sz="1200" b="0" i="0" u="sng" strike="noStrike" cap="none">
                <a:solidFill>
                  <a:schemeClr val="hlink"/>
                </a:solidFill>
                <a:latin typeface="Calibri"/>
                <a:ea typeface="Calibri"/>
                <a:cs typeface="Calibri"/>
                <a:sym typeface="Calibri"/>
                <a:hlinkClick r:id="rId3"/>
              </a:rPr>
              <a:t>http://www.health.govt.nz/publication/comparative-study-maternity-systems</a:t>
            </a:r>
            <a:r>
              <a:rPr lang="en-US" sz="1200" b="0" i="0" u="none" strike="noStrike" cap="none">
                <a:solidFill>
                  <a:schemeClr val="lt1"/>
                </a:solidFill>
                <a:latin typeface="Calibri"/>
                <a:ea typeface="Calibri"/>
                <a:cs typeface="Calibri"/>
                <a:sym typeface="Calibri"/>
              </a:rPr>
              <a:t> </a:t>
            </a:r>
            <a:endParaRPr/>
          </a:p>
          <a:p>
            <a:pPr marL="173280" marR="0" lvl="0" indent="-17328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Calibri"/>
                <a:ea typeface="Calibri"/>
                <a:cs typeface="Calibri"/>
                <a:sym typeface="Calibri"/>
              </a:rPr>
              <a:t>Data for Canada, Denmark, Finland, France, Germany, Japan, Korea, Singapore, UK are 2009 figures from Narumi Eguchi, “Do We Have Enough Obstetricians? – A survey of the Japan Medical Association in 15 countries,” </a:t>
            </a:r>
            <a:r>
              <a:rPr lang="en-US" sz="1200" b="0" i="1" u="none" strike="noStrike" cap="none">
                <a:solidFill>
                  <a:schemeClr val="lt1"/>
                </a:solidFill>
                <a:latin typeface="Calibri"/>
                <a:ea typeface="Calibri"/>
                <a:cs typeface="Calibri"/>
                <a:sym typeface="Calibri"/>
              </a:rPr>
              <a:t>JMAJ</a:t>
            </a:r>
            <a:r>
              <a:rPr lang="en-US" sz="1200" b="0" i="0" u="none" strike="noStrike" cap="none">
                <a:solidFill>
                  <a:schemeClr val="lt1"/>
                </a:solidFill>
                <a:latin typeface="Calibri"/>
                <a:ea typeface="Calibri"/>
                <a:cs typeface="Calibri"/>
                <a:sym typeface="Calibri"/>
              </a:rPr>
              <a:t>, May/June 2009, vol. 52, no. 3, pp.  150-157.  </a:t>
            </a:r>
            <a:endParaRPr/>
          </a:p>
          <a:p>
            <a:pPr marL="173280" marR="0" lvl="0" indent="-17328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Calibri"/>
                <a:ea typeface="Calibri"/>
                <a:cs typeface="Calibri"/>
                <a:sym typeface="Calibri"/>
              </a:rPr>
              <a:t>Data for Austria, Belgium, Greece, Italy, Luxembourg, Netherlands, Portugal, Spain, Sweden are 2000 figures and are from  J.K. Emons, M.I.J. Luiten, “Midwifery in Europe:  An Inventory in fifteen EU-member states,” Deloitete &amp; Touche, 2001, available at:  </a:t>
            </a:r>
            <a:r>
              <a:rPr lang="en-US" sz="1200" b="0" i="0" u="sng" strike="noStrike" cap="none">
                <a:solidFill>
                  <a:schemeClr val="hlink"/>
                </a:solidFill>
                <a:latin typeface="Calibri"/>
                <a:ea typeface="Calibri"/>
                <a:cs typeface="Calibri"/>
                <a:sym typeface="Calibri"/>
                <a:hlinkClick r:id="rId4"/>
              </a:rPr>
              <a:t>http://www.deloitte.nl/downloads/documents/website_deloitte/GZpublVerloskundeinEuropaRapport.pdf</a:t>
            </a:r>
            <a:r>
              <a:rPr lang="en-US" sz="1200" b="0" i="0" u="none" strike="noStrike" cap="none">
                <a:solidFill>
                  <a:schemeClr val="lt1"/>
                </a:solidFill>
                <a:latin typeface="Calibri"/>
                <a:ea typeface="Calibri"/>
                <a:cs typeface="Calibri"/>
                <a:sym typeface="Calibri"/>
              </a:rPr>
              <a:t>   </a:t>
            </a:r>
            <a:endParaRPr/>
          </a:p>
          <a:p>
            <a:pPr marL="173280" marR="0" lvl="0" indent="-17328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Calibri"/>
                <a:ea typeface="Calibri"/>
                <a:cs typeface="Calibri"/>
                <a:sym typeface="Calibri"/>
              </a:rPr>
              <a:t>Data for the US are from 2013 and are from the American Midwifery Certification Board (see:  </a:t>
            </a:r>
            <a:r>
              <a:rPr lang="en-US" sz="1200" b="0" i="0" u="sng" strike="noStrike" cap="none">
                <a:solidFill>
                  <a:schemeClr val="hlink"/>
                </a:solidFill>
                <a:latin typeface="Calibri"/>
                <a:ea typeface="Calibri"/>
                <a:cs typeface="Calibri"/>
                <a:sym typeface="Calibri"/>
                <a:hlinkClick r:id="rId5"/>
              </a:rPr>
              <a:t>http://www.amcbmidwife.org/docs/default-document-library/chart-for-number-of-cnm-cm-by-state---february-2014-present.pdf?sfvrsn=0</a:t>
            </a:r>
            <a:r>
              <a:rPr lang="en-US" sz="1200" b="0" i="0" u="none" strike="noStrike" cap="none">
                <a:solidFill>
                  <a:schemeClr val="lt1"/>
                </a:solidFill>
                <a:latin typeface="Calibri"/>
                <a:ea typeface="Calibri"/>
                <a:cs typeface="Calibri"/>
                <a:sym typeface="Calibri"/>
              </a:rPr>
              <a:t>) and the Association of American Medical Colleges (see:  </a:t>
            </a:r>
            <a:r>
              <a:rPr lang="en-US" sz="1200" b="0" i="0" u="sng" strike="noStrike" cap="none">
                <a:solidFill>
                  <a:schemeClr val="hlink"/>
                </a:solidFill>
                <a:latin typeface="Calibri"/>
                <a:ea typeface="Calibri"/>
                <a:cs typeface="Calibri"/>
                <a:sym typeface="Calibri"/>
                <a:hlinkClick r:id="rId6"/>
              </a:rPr>
              <a:t>https://members.aamc.org/eweb/upload/14-086%20Specialty%20Databook%202014_711.pdf</a:t>
            </a:r>
            <a:r>
              <a:rPr lang="en-US" sz="1200" b="0" i="0" u="none" strike="noStrike" cap="none">
                <a:solidFill>
                  <a:schemeClr val="lt1"/>
                </a:solidFill>
                <a:latin typeface="Calibri"/>
                <a:ea typeface="Calibri"/>
                <a:cs typeface="Calibri"/>
                <a:sym typeface="Calibri"/>
              </a:rPr>
              <a:t>)  </a:t>
            </a:r>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559" name="Google Shape;559;p37:notes"/>
          <p:cNvSpPr txBox="1">
            <a:spLocks noGrp="1"/>
          </p:cNvSpPr>
          <p:nvPr>
            <p:ph type="sldNum" idx="12"/>
          </p:nvPr>
        </p:nvSpPr>
        <p:spPr>
          <a:xfrm>
            <a:off x="3884613" y="8829966"/>
            <a:ext cx="2971800" cy="464820"/>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a:solidFill>
                  <a:srgbClr val="000000"/>
                </a:solidFill>
                <a:latin typeface="Calibri"/>
                <a:ea typeface="Calibri"/>
                <a:cs typeface="Calibri"/>
                <a:sym typeface="Calibri"/>
              </a:rPr>
              <a:t>37</a:t>
            </a:fld>
            <a:endParaRPr sz="1200">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38:notes"/>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a:t>Presenter: A 2012 survey of more than 1000 US women, developed by the American College of Nurse-Midwives (ACNM), found that there is a major gap between the care women expect from their health care providers and the care they receive.</a:t>
            </a:r>
            <a:endParaRPr/>
          </a:p>
          <a:p>
            <a:pPr marL="0" lvl="0" indent="0" algn="l" rtl="0">
              <a:lnSpc>
                <a:spcPct val="100000"/>
              </a:lnSpc>
              <a:spcBef>
                <a:spcPts val="0"/>
              </a:spcBef>
              <a:spcAft>
                <a:spcPts val="0"/>
              </a:spcAft>
              <a:buSzPts val="1400"/>
              <a:buNone/>
            </a:pPr>
            <a:endParaRPr/>
          </a:p>
        </p:txBody>
      </p:sp>
      <p:sp>
        <p:nvSpPr>
          <p:cNvPr id="568" name="Google Shape;568;p38: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39:notes"/>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75" name="Google Shape;575;p39: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40:notes"/>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82" name="Google Shape;582;p40: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41:notes"/>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90" name="Google Shape;590;p41: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42:notes"/>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98" name="Google Shape;598;p4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test</a:t>
            </a:r>
          </a:p>
        </p:txBody>
      </p:sp>
      <p:sp>
        <p:nvSpPr>
          <p:cNvPr id="5" name="Slide Number Placeholder 4"/>
          <p:cNvSpPr>
            <a:spLocks noGrp="1"/>
          </p:cNvSpPr>
          <p:nvPr>
            <p:ph type="sldNum" sz="quarter" idx="5"/>
          </p:nvPr>
        </p:nvSpPr>
        <p:spPr/>
        <p:txBody>
          <a:bodyPr/>
          <a:lstStyle/>
          <a:p>
            <a:fld id="{0DA81220-0C2A-4660-AF1A-D4114026EC22}" type="slidenum">
              <a:rPr lang="en-US" smtClean="0"/>
              <a:t>43</a:t>
            </a:fld>
            <a:endParaRPr lang="en-US"/>
          </a:p>
        </p:txBody>
      </p:sp>
    </p:spTree>
    <p:extLst>
      <p:ext uri="{BB962C8B-B14F-4D97-AF65-F5344CB8AC3E}">
        <p14:creationId xmlns:p14="http://schemas.microsoft.com/office/powerpoint/2010/main" val="2395265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8: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8:notes"/>
          <p:cNvSpPr txBox="1">
            <a:spLocks noGrp="1"/>
          </p:cNvSpPr>
          <p:nvPr>
            <p:ph type="body" idx="1"/>
          </p:nvPr>
        </p:nvSpPr>
        <p:spPr>
          <a:xfrm>
            <a:off x="685800" y="4415790"/>
            <a:ext cx="548640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Wertz RQ, Wertz DC. </a:t>
            </a:r>
            <a:r>
              <a:rPr lang="en-US" sz="1200" b="0" i="1" u="none" strike="noStrike" cap="none" dirty="0">
                <a:solidFill>
                  <a:schemeClr val="dk1"/>
                </a:solidFill>
                <a:latin typeface="Calibri"/>
                <a:ea typeface="Calibri"/>
                <a:cs typeface="Calibri"/>
                <a:sym typeface="Calibri"/>
              </a:rPr>
              <a:t> Lying</a:t>
            </a:r>
            <a:r>
              <a:rPr lang="en-US" i="1" dirty="0"/>
              <a:t>-In.  </a:t>
            </a:r>
            <a:r>
              <a:rPr lang="en-US" dirty="0"/>
              <a:t>Chapter 1</a:t>
            </a:r>
            <a:r>
              <a:rPr lang="en-US" i="1" dirty="0"/>
              <a:t>: </a:t>
            </a:r>
            <a:r>
              <a:rPr lang="en-US" dirty="0"/>
              <a:t> “Midwives and social childbirth in colonial America.”</a:t>
            </a:r>
            <a:r>
              <a:rPr lang="en-US" i="1" dirty="0"/>
              <a:t> </a:t>
            </a:r>
            <a:endParaRPr sz="1200" b="0"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Social event of birth:  Gathering of women only, socializing opportunity, supporting, lying-in (post partum period), societal expectation, provide support to others so that others will support you, not only family and acquaintanceship may be have been minor.</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Maternal M&amp;M better in US than in England</a:t>
            </a:r>
            <a:endParaRPr sz="1200" b="0" i="0" u="none" strike="noStrike" cap="none" dirty="0">
              <a:solidFill>
                <a:schemeClr val="dk1"/>
              </a:solidFill>
              <a:latin typeface="Calibri"/>
              <a:ea typeface="Calibri"/>
              <a:cs typeface="Calibri"/>
              <a:sym typeface="Calibri"/>
            </a:endParaRPr>
          </a:p>
        </p:txBody>
      </p:sp>
      <p:sp>
        <p:nvSpPr>
          <p:cNvPr id="221" name="Google Shape;221;p8:notes"/>
          <p:cNvSpPr txBox="1">
            <a:spLocks noGrp="1"/>
          </p:cNvSpPr>
          <p:nvPr>
            <p:ph type="sldNum" idx="12"/>
          </p:nvPr>
        </p:nvSpPr>
        <p:spPr>
          <a:xfrm>
            <a:off x="3884613" y="8829967"/>
            <a:ext cx="297180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9: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9:notes"/>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Presenter: See also presentation on Current State of Childbirth that further discusses the consequential results of both obstetrical practice changes as described above and racism in OB-gyn practice.</a:t>
            </a:r>
            <a:endParaRPr/>
          </a:p>
        </p:txBody>
      </p:sp>
      <p:sp>
        <p:nvSpPr>
          <p:cNvPr id="232" name="Google Shape;232;p9:notes"/>
          <p:cNvSpPr txBox="1">
            <a:spLocks noGrp="1"/>
          </p:cNvSpPr>
          <p:nvPr>
            <p:ph type="sldNum" idx="12"/>
          </p:nvPr>
        </p:nvSpPr>
        <p:spPr>
          <a:xfrm>
            <a:off x="3884613" y="8829966"/>
            <a:ext cx="2971800" cy="464820"/>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0: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0:notes"/>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1" u="sng" strike="noStrike" cap="none">
                <a:solidFill>
                  <a:schemeClr val="hlink"/>
                </a:solidFill>
                <a:latin typeface="Calibri"/>
                <a:ea typeface="Calibri"/>
                <a:cs typeface="Calibri"/>
                <a:sym typeface="Calibri"/>
                <a:hlinkClick r:id="rId3"/>
              </a:rPr>
              <a:t>"Society Reports"</a:t>
            </a:r>
            <a:r>
              <a:rPr lang="en-US" sz="1200" b="0" i="1" u="none" strike="noStrike" cap="none">
                <a:solidFill>
                  <a:schemeClr val="dk1"/>
                </a:solidFill>
                <a:latin typeface="Calibri"/>
                <a:ea typeface="Calibri"/>
                <a:cs typeface="Calibri"/>
                <a:sym typeface="Calibri"/>
              </a:rPr>
              <a:t>. </a:t>
            </a:r>
            <a:r>
              <a:rPr lang="en-US" sz="1200" b="0" i="1" u="sng" strike="noStrike" cap="none">
                <a:solidFill>
                  <a:schemeClr val="hlink"/>
                </a:solidFill>
                <a:latin typeface="Calibri"/>
                <a:ea typeface="Calibri"/>
                <a:cs typeface="Calibri"/>
                <a:sym typeface="Calibri"/>
                <a:hlinkClick r:id="rId4"/>
              </a:rPr>
              <a:t>Medical Record</a:t>
            </a:r>
            <a:r>
              <a:rPr lang="en-US" sz="1200" b="0" i="1" u="none" strike="noStrike" cap="none">
                <a:solidFill>
                  <a:schemeClr val="dk1"/>
                </a:solidFill>
                <a:latin typeface="Calibri"/>
                <a:ea typeface="Calibri"/>
                <a:cs typeface="Calibri"/>
                <a:sym typeface="Calibri"/>
              </a:rPr>
              <a:t>. </a:t>
            </a:r>
            <a:r>
              <a:rPr lang="en-US" sz="1200" b="1" i="1" u="none" strike="noStrike" cap="none">
                <a:solidFill>
                  <a:schemeClr val="dk1"/>
                </a:solidFill>
                <a:latin typeface="Calibri"/>
                <a:ea typeface="Calibri"/>
                <a:cs typeface="Calibri"/>
                <a:sym typeface="Calibri"/>
              </a:rPr>
              <a:t>88</a:t>
            </a:r>
            <a:r>
              <a:rPr lang="en-US" sz="1200" b="0" i="1" u="none" strike="noStrike" cap="none">
                <a:solidFill>
                  <a:schemeClr val="dk1"/>
                </a:solidFill>
                <a:latin typeface="Calibri"/>
                <a:ea typeface="Calibri"/>
                <a:cs typeface="Calibri"/>
                <a:sym typeface="Calibri"/>
              </a:rPr>
              <a:t>: 1111. December 25, 1915.</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Transactions of the American Gynecological Society, Volume 45</a:t>
            </a:r>
            <a:endParaRPr/>
          </a:p>
          <a:p>
            <a:pPr marL="457200" marR="0" lvl="0" indent="-228600" algn="l" rtl="0">
              <a:lnSpc>
                <a:spcPct val="100000"/>
              </a:lnSpc>
              <a:spcBef>
                <a:spcPts val="0"/>
              </a:spcBef>
              <a:spcAft>
                <a:spcPts val="0"/>
              </a:spcAft>
              <a:buSzPts val="1400"/>
              <a:buNone/>
            </a:pPr>
            <a:endParaRPr/>
          </a:p>
        </p:txBody>
      </p:sp>
      <p:sp>
        <p:nvSpPr>
          <p:cNvPr id="242" name="Google Shape;242;p10:notes"/>
          <p:cNvSpPr txBox="1">
            <a:spLocks noGrp="1"/>
          </p:cNvSpPr>
          <p:nvPr>
            <p:ph type="sldNum" idx="12"/>
          </p:nvPr>
        </p:nvSpPr>
        <p:spPr>
          <a:xfrm>
            <a:off x="3884613" y="8829966"/>
            <a:ext cx="2971800" cy="464820"/>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1:notes"/>
          <p:cNvSpPr txBox="1">
            <a:spLocks noGrp="1"/>
          </p:cNvSpPr>
          <p:nvPr>
            <p:ph type="body" idx="1"/>
          </p:nvPr>
        </p:nvSpPr>
        <p:spPr>
          <a:xfrm>
            <a:off x="685800" y="4415790"/>
            <a:ext cx="5486400" cy="41833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52" name="Google Shape;252;p11: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2:notes"/>
          <p:cNvSpPr txBox="1">
            <a:spLocks noGrp="1"/>
          </p:cNvSpPr>
          <p:nvPr>
            <p:ph type="body" idx="1"/>
          </p:nvPr>
        </p:nvSpPr>
        <p:spPr>
          <a:xfrm>
            <a:off x="685800" y="4415790"/>
            <a:ext cx="548640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Varney, Thompson</a:t>
            </a:r>
            <a:endParaRPr/>
          </a:p>
          <a:p>
            <a:pPr marL="457200" marR="0" lvl="0" indent="-228600" algn="l" rtl="0">
              <a:lnSpc>
                <a:spcPct val="100000"/>
              </a:lnSpc>
              <a:spcBef>
                <a:spcPts val="0"/>
              </a:spcBef>
              <a:spcAft>
                <a:spcPts val="0"/>
              </a:spcAft>
              <a:buClr>
                <a:srgbClr val="000000"/>
              </a:buClr>
              <a:buSzPts val="1400"/>
              <a:buFont typeface="Arial"/>
              <a:buNone/>
            </a:pPr>
            <a:r>
              <a:rPr lang="en-US"/>
              <a:t>Flexner Report, 1910</a:t>
            </a:r>
            <a:endParaRPr/>
          </a:p>
          <a:p>
            <a:pPr marL="914400" lvl="1" indent="-228600" algn="l" rtl="0">
              <a:lnSpc>
                <a:spcPct val="100000"/>
              </a:lnSpc>
              <a:spcBef>
                <a:spcPts val="0"/>
              </a:spcBef>
              <a:spcAft>
                <a:spcPts val="0"/>
              </a:spcAft>
              <a:buSzPts val="1400"/>
              <a:buNone/>
            </a:pPr>
            <a:r>
              <a:rPr lang="en-US"/>
              <a:t>Evaluated medical schools to improved physician quality</a:t>
            </a:r>
            <a:endParaRPr/>
          </a:p>
          <a:p>
            <a:pPr marL="914400" lvl="1" indent="-228600" algn="l" rtl="0">
              <a:lnSpc>
                <a:spcPct val="100000"/>
              </a:lnSpc>
              <a:spcBef>
                <a:spcPts val="0"/>
              </a:spcBef>
              <a:spcAft>
                <a:spcPts val="0"/>
              </a:spcAft>
              <a:buSzPts val="1400"/>
              <a:buNone/>
            </a:pPr>
            <a:r>
              <a:rPr lang="en-US"/>
              <a:t>Schools for African Americans, women closed</a:t>
            </a:r>
            <a:endParaRPr/>
          </a:p>
          <a:p>
            <a:pPr marL="1371600" lvl="2" indent="-228600" algn="l" rtl="0">
              <a:lnSpc>
                <a:spcPct val="100000"/>
              </a:lnSpc>
              <a:spcBef>
                <a:spcPts val="0"/>
              </a:spcBef>
              <a:spcAft>
                <a:spcPts val="0"/>
              </a:spcAft>
              <a:buSzPts val="1400"/>
              <a:buNone/>
            </a:pPr>
            <a:r>
              <a:rPr lang="en-US"/>
              <a:t>“not worth training” </a:t>
            </a:r>
            <a:endParaRPr/>
          </a:p>
          <a:p>
            <a:pPr marL="457200" marR="0" lvl="0" indent="-228600" algn="l" rtl="0">
              <a:lnSpc>
                <a:spcPct val="100000"/>
              </a:lnSpc>
              <a:spcBef>
                <a:spcPts val="0"/>
              </a:spcBef>
              <a:spcAft>
                <a:spcPts val="0"/>
              </a:spcAft>
              <a:buClr>
                <a:srgbClr val="000000"/>
              </a:buClr>
              <a:buSzPts val="1400"/>
              <a:buFont typeface="Arial"/>
              <a:buNone/>
            </a:pPr>
            <a:r>
              <a:rPr lang="en-US"/>
              <a:t>Sheppard-Towner Act</a:t>
            </a:r>
            <a:endParaRPr/>
          </a:p>
          <a:p>
            <a:pPr marL="914400" lvl="1" indent="-228600" algn="l" rtl="0">
              <a:lnSpc>
                <a:spcPct val="100000"/>
              </a:lnSpc>
              <a:spcBef>
                <a:spcPts val="0"/>
              </a:spcBef>
              <a:spcAft>
                <a:spcPts val="0"/>
              </a:spcAft>
              <a:buSzPts val="1400"/>
              <a:buNone/>
            </a:pPr>
            <a:r>
              <a:rPr lang="en-US"/>
              <a:t>Training of “Granny” midwives by public health nurses</a:t>
            </a:r>
            <a:endParaRPr/>
          </a:p>
          <a:p>
            <a:pPr marL="914400" lvl="1" indent="-228600" algn="l" rtl="0">
              <a:lnSpc>
                <a:spcPct val="100000"/>
              </a:lnSpc>
              <a:spcBef>
                <a:spcPts val="0"/>
              </a:spcBef>
              <a:spcAft>
                <a:spcPts val="0"/>
              </a:spcAft>
              <a:buSzPts val="1400"/>
              <a:buNone/>
            </a:pPr>
            <a:r>
              <a:rPr lang="en-US"/>
              <a:t>Step toward abolishment of the Granny midwives</a:t>
            </a:r>
            <a:endParaRPr/>
          </a:p>
          <a:p>
            <a:pPr marL="914400" lvl="1" indent="-228600" algn="l" rtl="0">
              <a:lnSpc>
                <a:spcPct val="100000"/>
              </a:lnSpc>
              <a:spcBef>
                <a:spcPts val="0"/>
              </a:spcBef>
              <a:spcAft>
                <a:spcPts val="0"/>
              </a:spcAft>
              <a:buSzPts val="1400"/>
              <a:buNone/>
            </a:pPr>
            <a:endParaRPr/>
          </a:p>
          <a:p>
            <a:pPr marL="914400" marR="0" lvl="1" indent="-228600" algn="l" rtl="0">
              <a:lnSpc>
                <a:spcPct val="100000"/>
              </a:lnSpc>
              <a:spcBef>
                <a:spcPts val="0"/>
              </a:spcBef>
              <a:spcAft>
                <a:spcPts val="0"/>
              </a:spcAft>
              <a:buClr>
                <a:srgbClr val="000000"/>
              </a:buClr>
              <a:buSzPts val="1400"/>
              <a:buFont typeface="Arial"/>
              <a:buNone/>
            </a:pPr>
            <a:r>
              <a:rPr lang="en-US"/>
              <a:t>Presenter:  See also presentation on Current State of Childbirth that further discusses the consequential results of both obstetrical practice changes as described above and racism in OB-gyn practice.</a:t>
            </a:r>
            <a:endParaRPr/>
          </a:p>
          <a:p>
            <a:pPr marL="411480" lvl="1" indent="0" algn="l" rtl="0">
              <a:lnSpc>
                <a:spcPct val="100000"/>
              </a:lnSpc>
              <a:spcBef>
                <a:spcPts val="0"/>
              </a:spcBef>
              <a:spcAft>
                <a:spcPts val="0"/>
              </a:spcAft>
              <a:buSzPts val="1400"/>
              <a:buNone/>
            </a:pPr>
            <a:r>
              <a:rPr lang="en-US"/>
              <a:t>Progressive regulation, education restriction, mandated registration</a:t>
            </a:r>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59" name="Google Shape;259;p12:notes"/>
          <p:cNvSpPr txBox="1">
            <a:spLocks noGrp="1"/>
          </p:cNvSpPr>
          <p:nvPr>
            <p:ph type="sldNum" idx="12"/>
          </p:nvPr>
        </p:nvSpPr>
        <p:spPr>
          <a:xfrm>
            <a:off x="3884613" y="8829967"/>
            <a:ext cx="297180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3:notes"/>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66" name="Google Shape;266;p13: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0D1D2-5FA2-455E-9123-72BE23258D9B}"/>
              </a:ext>
            </a:extLst>
          </p:cNvPr>
          <p:cNvSpPr>
            <a:spLocks noGrp="1"/>
          </p:cNvSpPr>
          <p:nvPr>
            <p:ph type="ctrTitle"/>
          </p:nvPr>
        </p:nvSpPr>
        <p:spPr>
          <a:xfrm>
            <a:off x="1524000" y="926413"/>
            <a:ext cx="91440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C29DF07-9234-48CB-8FFB-1A3366162FA1}"/>
              </a:ext>
            </a:extLst>
          </p:cNvPr>
          <p:cNvSpPr>
            <a:spLocks noGrp="1"/>
          </p:cNvSpPr>
          <p:nvPr>
            <p:ph type="subTitle" idx="1"/>
          </p:nvPr>
        </p:nvSpPr>
        <p:spPr>
          <a:xfrm>
            <a:off x="1524000" y="3406088"/>
            <a:ext cx="9144000" cy="71803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5" name="Straight Connector 14">
            <a:extLst>
              <a:ext uri="{FF2B5EF4-FFF2-40B4-BE49-F238E27FC236}">
                <a16:creationId xmlns:a16="http://schemas.microsoft.com/office/drawing/2014/main" id="{078A811A-967F-444F-BB74-662B8D6F1C65}"/>
              </a:ext>
            </a:extLst>
          </p:cNvPr>
          <p:cNvCxnSpPr>
            <a:cxnSpLocks/>
          </p:cNvCxnSpPr>
          <p:nvPr userDrawn="1"/>
        </p:nvCxnSpPr>
        <p:spPr>
          <a:xfrm>
            <a:off x="1524000" y="4474091"/>
            <a:ext cx="9144000" cy="0"/>
          </a:xfrm>
          <a:prstGeom prst="line">
            <a:avLst/>
          </a:prstGeom>
          <a:ln w="60325" cmpd="dbl">
            <a:solidFill>
              <a:schemeClr val="bg1">
                <a:lumMod val="75000"/>
              </a:schemeClr>
            </a:solidFill>
          </a:ln>
        </p:spPr>
        <p:style>
          <a:lnRef idx="3">
            <a:schemeClr val="dk1"/>
          </a:lnRef>
          <a:fillRef idx="0">
            <a:schemeClr val="dk1"/>
          </a:fillRef>
          <a:effectRef idx="2">
            <a:schemeClr val="dk1"/>
          </a:effectRef>
          <a:fontRef idx="minor">
            <a:schemeClr val="tx1"/>
          </a:fontRef>
        </p:style>
      </p:cxnSp>
      <p:pic>
        <p:nvPicPr>
          <p:cNvPr id="11" name="Graphic 10">
            <a:extLst>
              <a:ext uri="{FF2B5EF4-FFF2-40B4-BE49-F238E27FC236}">
                <a16:creationId xmlns:a16="http://schemas.microsoft.com/office/drawing/2014/main" id="{0F3C8661-D82B-4266-8A07-80F87B1957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5498" cy="6858000"/>
          </a:xfrm>
          <a:prstGeom prst="rect">
            <a:avLst/>
          </a:prstGeom>
        </p:spPr>
      </p:pic>
      <p:pic>
        <p:nvPicPr>
          <p:cNvPr id="12" name="Picture 11">
            <a:extLst>
              <a:ext uri="{FF2B5EF4-FFF2-40B4-BE49-F238E27FC236}">
                <a16:creationId xmlns:a16="http://schemas.microsoft.com/office/drawing/2014/main" id="{09545A30-9594-49F4-9C6E-434D17A63F8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64928" y="4725287"/>
            <a:ext cx="4705889" cy="1572392"/>
          </a:xfrm>
          <a:prstGeom prst="rect">
            <a:avLst/>
          </a:prstGeom>
        </p:spPr>
      </p:pic>
    </p:spTree>
    <p:extLst>
      <p:ext uri="{BB962C8B-B14F-4D97-AF65-F5344CB8AC3E}">
        <p14:creationId xmlns:p14="http://schemas.microsoft.com/office/powerpoint/2010/main" val="2132147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ADBE5-0423-49E5-868A-155DCE5E96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B3440E-2938-4C3C-99FC-C7BB888B0E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05B38C-DF4D-412D-AECA-FD6D24D425E1}"/>
              </a:ext>
            </a:extLst>
          </p:cNvPr>
          <p:cNvSpPr>
            <a:spLocks noGrp="1"/>
          </p:cNvSpPr>
          <p:nvPr>
            <p:ph type="dt" sz="half" idx="10"/>
          </p:nvPr>
        </p:nvSpPr>
        <p:spPr/>
        <p:txBody>
          <a:bodyPr/>
          <a:lstStyle/>
          <a:p>
            <a:fld id="{0D772A80-E96E-4C3B-8624-D6D083E37CB0}" type="datetimeFigureOut">
              <a:rPr lang="en-US" smtClean="0"/>
              <a:t>3/4/2021</a:t>
            </a:fld>
            <a:endParaRPr lang="en-US"/>
          </a:p>
        </p:txBody>
      </p:sp>
      <p:sp>
        <p:nvSpPr>
          <p:cNvPr id="5" name="Footer Placeholder 4">
            <a:extLst>
              <a:ext uri="{FF2B5EF4-FFF2-40B4-BE49-F238E27FC236}">
                <a16:creationId xmlns:a16="http://schemas.microsoft.com/office/drawing/2014/main" id="{411DF542-2318-4D46-AFB0-7D911E82A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1E373-BE69-4A86-8066-4473AF9330BE}"/>
              </a:ext>
            </a:extLst>
          </p:cNvPr>
          <p:cNvSpPr>
            <a:spLocks noGrp="1"/>
          </p:cNvSpPr>
          <p:nvPr>
            <p:ph type="sldNum" sz="quarter" idx="12"/>
          </p:nvPr>
        </p:nvSpPr>
        <p:spPr/>
        <p:txBody>
          <a:bodyPr/>
          <a:lstStyle/>
          <a:p>
            <a:fld id="{DB94CD57-C5B6-4D15-9A5C-E323B48163AB}" type="slidenum">
              <a:rPr lang="en-US" smtClean="0"/>
              <a:t>‹#›</a:t>
            </a:fld>
            <a:endParaRPr lang="en-US"/>
          </a:p>
        </p:txBody>
      </p:sp>
      <p:pic>
        <p:nvPicPr>
          <p:cNvPr id="7" name="Graphic 6">
            <a:extLst>
              <a:ext uri="{FF2B5EF4-FFF2-40B4-BE49-F238E27FC236}">
                <a16:creationId xmlns:a16="http://schemas.microsoft.com/office/drawing/2014/main" id="{24A0CDCB-B252-43F6-90BB-CBF8882D8E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5498" cy="6858000"/>
          </a:xfrm>
          <a:prstGeom prst="rect">
            <a:avLst/>
          </a:prstGeom>
        </p:spPr>
      </p:pic>
      <p:cxnSp>
        <p:nvCxnSpPr>
          <p:cNvPr id="8" name="Straight Connector 7">
            <a:extLst>
              <a:ext uri="{FF2B5EF4-FFF2-40B4-BE49-F238E27FC236}">
                <a16:creationId xmlns:a16="http://schemas.microsoft.com/office/drawing/2014/main" id="{34847EB1-AA48-40DA-A3BD-5482778501CF}"/>
              </a:ext>
            </a:extLst>
          </p:cNvPr>
          <p:cNvCxnSpPr>
            <a:cxnSpLocks/>
          </p:cNvCxnSpPr>
          <p:nvPr userDrawn="1"/>
        </p:nvCxnSpPr>
        <p:spPr>
          <a:xfrm>
            <a:off x="838200" y="1690688"/>
            <a:ext cx="10515600" cy="0"/>
          </a:xfrm>
          <a:prstGeom prst="line">
            <a:avLst/>
          </a:prstGeom>
          <a:ln w="31750" cmpd="dbl">
            <a:solidFill>
              <a:schemeClr val="bg1">
                <a:lumMod val="65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99155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50CA7C-EDCC-47D8-AF0E-9FDAEFB962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7AA999-B151-48B1-BE4A-4D8BED3E7A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3D2D57-9148-46FA-93E1-EBE7E1A89774}"/>
              </a:ext>
            </a:extLst>
          </p:cNvPr>
          <p:cNvSpPr>
            <a:spLocks noGrp="1"/>
          </p:cNvSpPr>
          <p:nvPr>
            <p:ph type="dt" sz="half" idx="10"/>
          </p:nvPr>
        </p:nvSpPr>
        <p:spPr/>
        <p:txBody>
          <a:bodyPr/>
          <a:lstStyle/>
          <a:p>
            <a:fld id="{0D772A80-E96E-4C3B-8624-D6D083E37CB0}" type="datetimeFigureOut">
              <a:rPr lang="en-US" smtClean="0"/>
              <a:t>3/4/2021</a:t>
            </a:fld>
            <a:endParaRPr lang="en-US"/>
          </a:p>
        </p:txBody>
      </p:sp>
      <p:sp>
        <p:nvSpPr>
          <p:cNvPr id="5" name="Footer Placeholder 4">
            <a:extLst>
              <a:ext uri="{FF2B5EF4-FFF2-40B4-BE49-F238E27FC236}">
                <a16:creationId xmlns:a16="http://schemas.microsoft.com/office/drawing/2014/main" id="{BDEC0F86-7478-4245-8637-7D5E33D26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A03E7C-6093-4578-B752-884394108D93}"/>
              </a:ext>
            </a:extLst>
          </p:cNvPr>
          <p:cNvSpPr>
            <a:spLocks noGrp="1"/>
          </p:cNvSpPr>
          <p:nvPr>
            <p:ph type="sldNum" sz="quarter" idx="12"/>
          </p:nvPr>
        </p:nvSpPr>
        <p:spPr/>
        <p:txBody>
          <a:bodyPr/>
          <a:lstStyle/>
          <a:p>
            <a:fld id="{DB94CD57-C5B6-4D15-9A5C-E323B48163AB}" type="slidenum">
              <a:rPr lang="en-US" smtClean="0"/>
              <a:t>‹#›</a:t>
            </a:fld>
            <a:endParaRPr lang="en-US"/>
          </a:p>
        </p:txBody>
      </p:sp>
      <p:pic>
        <p:nvPicPr>
          <p:cNvPr id="7" name="Graphic 6">
            <a:extLst>
              <a:ext uri="{FF2B5EF4-FFF2-40B4-BE49-F238E27FC236}">
                <a16:creationId xmlns:a16="http://schemas.microsoft.com/office/drawing/2014/main" id="{9F49E8F0-AE28-40F8-8832-3005D8C3D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5498" cy="6858000"/>
          </a:xfrm>
          <a:prstGeom prst="rect">
            <a:avLst/>
          </a:prstGeom>
        </p:spPr>
      </p:pic>
    </p:spTree>
    <p:extLst>
      <p:ext uri="{BB962C8B-B14F-4D97-AF65-F5344CB8AC3E}">
        <p14:creationId xmlns:p14="http://schemas.microsoft.com/office/powerpoint/2010/main" val="1008784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2"/>
        <p:cNvGrpSpPr/>
        <p:nvPr/>
      </p:nvGrpSpPr>
      <p:grpSpPr>
        <a:xfrm>
          <a:off x="0" y="0"/>
          <a:ext cx="0" cy="0"/>
          <a:chOff x="0" y="0"/>
          <a:chExt cx="0" cy="0"/>
        </a:xfrm>
      </p:grpSpPr>
      <p:sp>
        <p:nvSpPr>
          <p:cNvPr id="53" name="Google Shape;53;p47"/>
          <p:cNvSpPr txBox="1">
            <a:spLocks noGrp="1"/>
          </p:cNvSpPr>
          <p:nvPr>
            <p:ph type="title"/>
          </p:nvPr>
        </p:nvSpPr>
        <p:spPr>
          <a:xfrm>
            <a:off x="613834" y="76200"/>
            <a:ext cx="11171767" cy="914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Calibri"/>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7"/>
          <p:cNvSpPr txBox="1">
            <a:spLocks noGrp="1"/>
          </p:cNvSpPr>
          <p:nvPr>
            <p:ph type="body" idx="1"/>
          </p:nvPr>
        </p:nvSpPr>
        <p:spPr>
          <a:xfrm>
            <a:off x="613834" y="1371600"/>
            <a:ext cx="11193319" cy="4953000"/>
          </a:xfrm>
          <a:prstGeom prst="rect">
            <a:avLst/>
          </a:prstGeom>
          <a:noFill/>
          <a:ln>
            <a:noFill/>
          </a:ln>
        </p:spPr>
        <p:txBody>
          <a:bodyPr spcFirstLastPara="1" wrap="square" lIns="91425" tIns="45700" rIns="91425" bIns="45700" anchor="t" anchorCtr="0">
            <a:noAutofit/>
          </a:bodyPr>
          <a:lstStyle>
            <a:lvl1pPr marL="457200" lvl="0" indent="-406400" algn="l">
              <a:lnSpc>
                <a:spcPct val="80000"/>
              </a:lnSpc>
              <a:spcBef>
                <a:spcPts val="1000"/>
              </a:spcBef>
              <a:spcAft>
                <a:spcPts val="0"/>
              </a:spcAft>
              <a:buClr>
                <a:schemeClr val="dk1"/>
              </a:buClr>
              <a:buSzPts val="2800"/>
              <a:buChar char="•"/>
              <a:defRPr sz="2800"/>
            </a:lvl1pPr>
            <a:lvl2pPr marL="914400" lvl="1" indent="-381000" algn="l">
              <a:lnSpc>
                <a:spcPct val="80000"/>
              </a:lnSpc>
              <a:spcBef>
                <a:spcPts val="1200"/>
              </a:spcBef>
              <a:spcAft>
                <a:spcPts val="0"/>
              </a:spcAft>
              <a:buClr>
                <a:schemeClr val="dk1"/>
              </a:buClr>
              <a:buSzPts val="2400"/>
              <a:buChar char="•"/>
              <a:defRPr sz="2400"/>
            </a:lvl2pPr>
            <a:lvl3pPr marL="1371600" lvl="2" indent="-355600" algn="l">
              <a:lnSpc>
                <a:spcPct val="80000"/>
              </a:lnSpc>
              <a:spcBef>
                <a:spcPts val="1200"/>
              </a:spcBef>
              <a:spcAft>
                <a:spcPts val="0"/>
              </a:spcAft>
              <a:buClr>
                <a:schemeClr val="dk1"/>
              </a:buClr>
              <a:buSzPts val="2000"/>
              <a:buChar char="•"/>
              <a:defRPr sz="2000"/>
            </a:lvl3pPr>
            <a:lvl4pPr marL="1828800" lvl="3" indent="-342900" algn="l">
              <a:lnSpc>
                <a:spcPct val="80000"/>
              </a:lnSpc>
              <a:spcBef>
                <a:spcPts val="1200"/>
              </a:spcBef>
              <a:spcAft>
                <a:spcPts val="0"/>
              </a:spcAft>
              <a:buClr>
                <a:schemeClr val="dk1"/>
              </a:buClr>
              <a:buSzPts val="1800"/>
              <a:buChar char="•"/>
              <a:defRPr sz="1800"/>
            </a:lvl4pPr>
            <a:lvl5pPr marL="2286000" lvl="4" indent="-342900" algn="l">
              <a:lnSpc>
                <a:spcPct val="80000"/>
              </a:lnSpc>
              <a:spcBef>
                <a:spcPts val="12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Tree>
    <p:extLst>
      <p:ext uri="{BB962C8B-B14F-4D97-AF65-F5344CB8AC3E}">
        <p14:creationId xmlns:p14="http://schemas.microsoft.com/office/powerpoint/2010/main" val="7429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D383-7C68-488E-945D-3D0D15A6026B}"/>
              </a:ext>
            </a:extLst>
          </p:cNvPr>
          <p:cNvSpPr>
            <a:spLocks noGrp="1"/>
          </p:cNvSpPr>
          <p:nvPr>
            <p:ph type="title"/>
          </p:nvPr>
        </p:nvSpPr>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73F8A449-7D56-41A1-B704-03B054A7EBFB}"/>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7D857AD-2DEE-4E30-BB65-F023EB59CF25}"/>
              </a:ext>
            </a:extLst>
          </p:cNvPr>
          <p:cNvSpPr>
            <a:spLocks noGrp="1"/>
          </p:cNvSpPr>
          <p:nvPr>
            <p:ph type="dt" sz="half" idx="10"/>
          </p:nvPr>
        </p:nvSpPr>
        <p:spPr/>
        <p:txBody>
          <a:bodyPr/>
          <a:lstStyle/>
          <a:p>
            <a:fld id="{0D772A80-E96E-4C3B-8624-D6D083E37CB0}" type="datetimeFigureOut">
              <a:rPr lang="en-US" smtClean="0"/>
              <a:t>3/4/2021</a:t>
            </a:fld>
            <a:endParaRPr lang="en-US"/>
          </a:p>
        </p:txBody>
      </p:sp>
      <p:sp>
        <p:nvSpPr>
          <p:cNvPr id="5" name="Footer Placeholder 4">
            <a:extLst>
              <a:ext uri="{FF2B5EF4-FFF2-40B4-BE49-F238E27FC236}">
                <a16:creationId xmlns:a16="http://schemas.microsoft.com/office/drawing/2014/main" id="{46D79FA1-49F2-4C50-8F36-3BEAEBAD0D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176F95-9F2B-4D3C-A587-D42AE78D53EA}"/>
              </a:ext>
            </a:extLst>
          </p:cNvPr>
          <p:cNvSpPr>
            <a:spLocks noGrp="1"/>
          </p:cNvSpPr>
          <p:nvPr>
            <p:ph type="sldNum" sz="quarter" idx="12"/>
          </p:nvPr>
        </p:nvSpPr>
        <p:spPr/>
        <p:txBody>
          <a:bodyPr/>
          <a:lstStyle/>
          <a:p>
            <a:fld id="{DB94CD57-C5B6-4D15-9A5C-E323B48163AB}" type="slidenum">
              <a:rPr lang="en-US" smtClean="0"/>
              <a:t>‹#›</a:t>
            </a:fld>
            <a:endParaRPr lang="en-US"/>
          </a:p>
        </p:txBody>
      </p:sp>
      <p:cxnSp>
        <p:nvCxnSpPr>
          <p:cNvPr id="7" name="Straight Connector 6">
            <a:extLst>
              <a:ext uri="{FF2B5EF4-FFF2-40B4-BE49-F238E27FC236}">
                <a16:creationId xmlns:a16="http://schemas.microsoft.com/office/drawing/2014/main" id="{76EE5354-7986-4CA4-A636-2DE84F4F3673}"/>
              </a:ext>
            </a:extLst>
          </p:cNvPr>
          <p:cNvCxnSpPr>
            <a:cxnSpLocks/>
          </p:cNvCxnSpPr>
          <p:nvPr userDrawn="1"/>
        </p:nvCxnSpPr>
        <p:spPr>
          <a:xfrm>
            <a:off x="838200" y="1690688"/>
            <a:ext cx="10515600" cy="0"/>
          </a:xfrm>
          <a:prstGeom prst="line">
            <a:avLst/>
          </a:prstGeom>
          <a:ln w="31750" cmpd="dbl">
            <a:solidFill>
              <a:schemeClr val="bg1">
                <a:lumMod val="65000"/>
              </a:schemeClr>
            </a:solidFill>
          </a:ln>
        </p:spPr>
        <p:style>
          <a:lnRef idx="3">
            <a:schemeClr val="dk1"/>
          </a:lnRef>
          <a:fillRef idx="0">
            <a:schemeClr val="dk1"/>
          </a:fillRef>
          <a:effectRef idx="2">
            <a:schemeClr val="dk1"/>
          </a:effectRef>
          <a:fontRef idx="minor">
            <a:schemeClr val="tx1"/>
          </a:fontRef>
        </p:style>
      </p:cxnSp>
      <p:pic>
        <p:nvPicPr>
          <p:cNvPr id="8" name="Graphic 7">
            <a:extLst>
              <a:ext uri="{FF2B5EF4-FFF2-40B4-BE49-F238E27FC236}">
                <a16:creationId xmlns:a16="http://schemas.microsoft.com/office/drawing/2014/main" id="{0B9BF652-8EAE-4130-A886-7132BF90F1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5498" cy="6858000"/>
          </a:xfrm>
          <a:prstGeom prst="rect">
            <a:avLst/>
          </a:prstGeom>
        </p:spPr>
      </p:pic>
    </p:spTree>
    <p:extLst>
      <p:ext uri="{BB962C8B-B14F-4D97-AF65-F5344CB8AC3E}">
        <p14:creationId xmlns:p14="http://schemas.microsoft.com/office/powerpoint/2010/main" val="1835835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06DDB19D-AEFB-4E19-9BD7-69CF19B75E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F004A20-8A21-402D-B698-C71D0D5D0420}"/>
              </a:ext>
            </a:extLst>
          </p:cNvPr>
          <p:cNvSpPr>
            <a:spLocks noGrp="1"/>
          </p:cNvSpPr>
          <p:nvPr>
            <p:ph type="title" hasCustomPrompt="1"/>
          </p:nvPr>
        </p:nvSpPr>
        <p:spPr>
          <a:xfrm>
            <a:off x="831850" y="2202024"/>
            <a:ext cx="10515600" cy="2099191"/>
          </a:xfrm>
        </p:spPr>
        <p:txBody>
          <a:bodyPr anchor="b">
            <a:normAutofit/>
          </a:bodyPr>
          <a:lstStyle>
            <a:lvl1pPr>
              <a:defRPr sz="4500">
                <a:solidFill>
                  <a:schemeClr val="bg1"/>
                </a:solidFill>
              </a:defRPr>
            </a:lvl1pPr>
          </a:lstStyle>
          <a:p>
            <a:r>
              <a:rPr lang="en-US" dirty="0"/>
              <a:t>Click to edit divider slide title</a:t>
            </a:r>
          </a:p>
        </p:txBody>
      </p:sp>
      <p:sp>
        <p:nvSpPr>
          <p:cNvPr id="3" name="Text Placeholder 2">
            <a:extLst>
              <a:ext uri="{FF2B5EF4-FFF2-40B4-BE49-F238E27FC236}">
                <a16:creationId xmlns:a16="http://schemas.microsoft.com/office/drawing/2014/main" id="{542DE31C-AF65-4E2D-B50A-0E3AE9600075}"/>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divider slide title</a:t>
            </a:r>
          </a:p>
        </p:txBody>
      </p:sp>
    </p:spTree>
    <p:extLst>
      <p:ext uri="{BB962C8B-B14F-4D97-AF65-F5344CB8AC3E}">
        <p14:creationId xmlns:p14="http://schemas.microsoft.com/office/powerpoint/2010/main" val="248807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9BB89-28F6-4C1A-BF16-C54D1AA347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BD634C-77EC-4D76-8B93-6C34F04CC7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2BF3D7-1CC8-4495-9369-4D79B896E9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F4C912-1A69-40B5-9B6C-C432062244B7}"/>
              </a:ext>
            </a:extLst>
          </p:cNvPr>
          <p:cNvSpPr>
            <a:spLocks noGrp="1"/>
          </p:cNvSpPr>
          <p:nvPr>
            <p:ph type="dt" sz="half" idx="10"/>
          </p:nvPr>
        </p:nvSpPr>
        <p:spPr/>
        <p:txBody>
          <a:bodyPr/>
          <a:lstStyle/>
          <a:p>
            <a:fld id="{0D772A80-E96E-4C3B-8624-D6D083E37CB0}" type="datetimeFigureOut">
              <a:rPr lang="en-US" smtClean="0"/>
              <a:t>3/4/2021</a:t>
            </a:fld>
            <a:endParaRPr lang="en-US"/>
          </a:p>
        </p:txBody>
      </p:sp>
      <p:sp>
        <p:nvSpPr>
          <p:cNvPr id="6" name="Footer Placeholder 5">
            <a:extLst>
              <a:ext uri="{FF2B5EF4-FFF2-40B4-BE49-F238E27FC236}">
                <a16:creationId xmlns:a16="http://schemas.microsoft.com/office/drawing/2014/main" id="{B7E57D2D-7E16-4382-90A6-99ACC87B24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28CB2F-0927-4388-926A-2A29548BC335}"/>
              </a:ext>
            </a:extLst>
          </p:cNvPr>
          <p:cNvSpPr>
            <a:spLocks noGrp="1"/>
          </p:cNvSpPr>
          <p:nvPr>
            <p:ph type="sldNum" sz="quarter" idx="12"/>
          </p:nvPr>
        </p:nvSpPr>
        <p:spPr/>
        <p:txBody>
          <a:bodyPr/>
          <a:lstStyle/>
          <a:p>
            <a:fld id="{DB94CD57-C5B6-4D15-9A5C-E323B48163AB}" type="slidenum">
              <a:rPr lang="en-US" smtClean="0"/>
              <a:t>‹#›</a:t>
            </a:fld>
            <a:endParaRPr lang="en-US"/>
          </a:p>
        </p:txBody>
      </p:sp>
      <p:pic>
        <p:nvPicPr>
          <p:cNvPr id="8" name="Graphic 7">
            <a:extLst>
              <a:ext uri="{FF2B5EF4-FFF2-40B4-BE49-F238E27FC236}">
                <a16:creationId xmlns:a16="http://schemas.microsoft.com/office/drawing/2014/main" id="{9E575725-8F59-42FA-AE54-6DBF777253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5498" cy="6858000"/>
          </a:xfrm>
          <a:prstGeom prst="rect">
            <a:avLst/>
          </a:prstGeom>
        </p:spPr>
      </p:pic>
      <p:cxnSp>
        <p:nvCxnSpPr>
          <p:cNvPr id="9" name="Straight Connector 8">
            <a:extLst>
              <a:ext uri="{FF2B5EF4-FFF2-40B4-BE49-F238E27FC236}">
                <a16:creationId xmlns:a16="http://schemas.microsoft.com/office/drawing/2014/main" id="{18C84F84-AE4E-4761-9F87-66F900348FFE}"/>
              </a:ext>
            </a:extLst>
          </p:cNvPr>
          <p:cNvCxnSpPr>
            <a:cxnSpLocks/>
          </p:cNvCxnSpPr>
          <p:nvPr userDrawn="1"/>
        </p:nvCxnSpPr>
        <p:spPr>
          <a:xfrm>
            <a:off x="838200" y="1690688"/>
            <a:ext cx="10515600" cy="0"/>
          </a:xfrm>
          <a:prstGeom prst="line">
            <a:avLst/>
          </a:prstGeom>
          <a:ln w="31750" cmpd="dbl">
            <a:solidFill>
              <a:schemeClr val="bg1">
                <a:lumMod val="65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52195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BAA72-5015-49E1-98BE-4B7A181F1B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3FF96A-B1E0-447A-985D-E41E107AA8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8B52B8-F763-4A67-8F24-69F190F750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DE1AE7-31EE-487D-B742-F04B4226D3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A85AF-4120-4D23-B64D-A6B5DE48D5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EAB4EE-8974-4C53-B2AF-22D57A01836B}"/>
              </a:ext>
            </a:extLst>
          </p:cNvPr>
          <p:cNvSpPr>
            <a:spLocks noGrp="1"/>
          </p:cNvSpPr>
          <p:nvPr>
            <p:ph type="dt" sz="half" idx="10"/>
          </p:nvPr>
        </p:nvSpPr>
        <p:spPr/>
        <p:txBody>
          <a:bodyPr/>
          <a:lstStyle/>
          <a:p>
            <a:fld id="{0D772A80-E96E-4C3B-8624-D6D083E37CB0}" type="datetimeFigureOut">
              <a:rPr lang="en-US" smtClean="0"/>
              <a:t>3/4/2021</a:t>
            </a:fld>
            <a:endParaRPr lang="en-US"/>
          </a:p>
        </p:txBody>
      </p:sp>
      <p:sp>
        <p:nvSpPr>
          <p:cNvPr id="8" name="Footer Placeholder 7">
            <a:extLst>
              <a:ext uri="{FF2B5EF4-FFF2-40B4-BE49-F238E27FC236}">
                <a16:creationId xmlns:a16="http://schemas.microsoft.com/office/drawing/2014/main" id="{73D6BAE1-F7F2-4D1F-B57A-ED91AEA71A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BA5A6A-4009-40A9-877E-DCC1EB3B27D1}"/>
              </a:ext>
            </a:extLst>
          </p:cNvPr>
          <p:cNvSpPr>
            <a:spLocks noGrp="1"/>
          </p:cNvSpPr>
          <p:nvPr>
            <p:ph type="sldNum" sz="quarter" idx="12"/>
          </p:nvPr>
        </p:nvSpPr>
        <p:spPr/>
        <p:txBody>
          <a:bodyPr/>
          <a:lstStyle/>
          <a:p>
            <a:fld id="{DB94CD57-C5B6-4D15-9A5C-E323B48163AB}" type="slidenum">
              <a:rPr lang="en-US" smtClean="0"/>
              <a:t>‹#›</a:t>
            </a:fld>
            <a:endParaRPr lang="en-US"/>
          </a:p>
        </p:txBody>
      </p:sp>
      <p:pic>
        <p:nvPicPr>
          <p:cNvPr id="10" name="Graphic 9">
            <a:extLst>
              <a:ext uri="{FF2B5EF4-FFF2-40B4-BE49-F238E27FC236}">
                <a16:creationId xmlns:a16="http://schemas.microsoft.com/office/drawing/2014/main" id="{21D1802E-1529-4D86-9BB0-FC4F0E5CF4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5498" cy="6858000"/>
          </a:xfrm>
          <a:prstGeom prst="rect">
            <a:avLst/>
          </a:prstGeom>
        </p:spPr>
      </p:pic>
      <p:cxnSp>
        <p:nvCxnSpPr>
          <p:cNvPr id="11" name="Straight Connector 10">
            <a:extLst>
              <a:ext uri="{FF2B5EF4-FFF2-40B4-BE49-F238E27FC236}">
                <a16:creationId xmlns:a16="http://schemas.microsoft.com/office/drawing/2014/main" id="{9FDF803E-0EEB-452D-9B06-8A2BE78B7AD6}"/>
              </a:ext>
            </a:extLst>
          </p:cNvPr>
          <p:cNvCxnSpPr>
            <a:cxnSpLocks/>
          </p:cNvCxnSpPr>
          <p:nvPr userDrawn="1"/>
        </p:nvCxnSpPr>
        <p:spPr>
          <a:xfrm>
            <a:off x="838200" y="1690688"/>
            <a:ext cx="10515600" cy="0"/>
          </a:xfrm>
          <a:prstGeom prst="line">
            <a:avLst/>
          </a:prstGeom>
          <a:ln w="31750" cmpd="dbl">
            <a:solidFill>
              <a:schemeClr val="bg1">
                <a:lumMod val="65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6966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B93FB-C47A-4914-AF04-7B85B451DC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089F02-F006-4493-999E-19B4EBF8C332}"/>
              </a:ext>
            </a:extLst>
          </p:cNvPr>
          <p:cNvSpPr>
            <a:spLocks noGrp="1"/>
          </p:cNvSpPr>
          <p:nvPr>
            <p:ph type="dt" sz="half" idx="10"/>
          </p:nvPr>
        </p:nvSpPr>
        <p:spPr/>
        <p:txBody>
          <a:bodyPr/>
          <a:lstStyle/>
          <a:p>
            <a:fld id="{0D772A80-E96E-4C3B-8624-D6D083E37CB0}" type="datetimeFigureOut">
              <a:rPr lang="en-US" smtClean="0"/>
              <a:t>3/4/2021</a:t>
            </a:fld>
            <a:endParaRPr lang="en-US"/>
          </a:p>
        </p:txBody>
      </p:sp>
      <p:sp>
        <p:nvSpPr>
          <p:cNvPr id="4" name="Footer Placeholder 3">
            <a:extLst>
              <a:ext uri="{FF2B5EF4-FFF2-40B4-BE49-F238E27FC236}">
                <a16:creationId xmlns:a16="http://schemas.microsoft.com/office/drawing/2014/main" id="{84D6F076-0D55-4A4C-9D4B-418251D4B2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ED1FAD-5F24-48E9-BD95-4360E01788C6}"/>
              </a:ext>
            </a:extLst>
          </p:cNvPr>
          <p:cNvSpPr>
            <a:spLocks noGrp="1"/>
          </p:cNvSpPr>
          <p:nvPr>
            <p:ph type="sldNum" sz="quarter" idx="12"/>
          </p:nvPr>
        </p:nvSpPr>
        <p:spPr/>
        <p:txBody>
          <a:bodyPr/>
          <a:lstStyle/>
          <a:p>
            <a:fld id="{DB94CD57-C5B6-4D15-9A5C-E323B48163AB}" type="slidenum">
              <a:rPr lang="en-US" smtClean="0"/>
              <a:t>‹#›</a:t>
            </a:fld>
            <a:endParaRPr lang="en-US"/>
          </a:p>
        </p:txBody>
      </p:sp>
      <p:pic>
        <p:nvPicPr>
          <p:cNvPr id="6" name="Graphic 5">
            <a:extLst>
              <a:ext uri="{FF2B5EF4-FFF2-40B4-BE49-F238E27FC236}">
                <a16:creationId xmlns:a16="http://schemas.microsoft.com/office/drawing/2014/main" id="{7B6C747D-A434-443E-95BF-23751D46B5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5498" cy="6858000"/>
          </a:xfrm>
          <a:prstGeom prst="rect">
            <a:avLst/>
          </a:prstGeom>
        </p:spPr>
      </p:pic>
      <p:cxnSp>
        <p:nvCxnSpPr>
          <p:cNvPr id="7" name="Straight Connector 6">
            <a:extLst>
              <a:ext uri="{FF2B5EF4-FFF2-40B4-BE49-F238E27FC236}">
                <a16:creationId xmlns:a16="http://schemas.microsoft.com/office/drawing/2014/main" id="{8F1E022B-8024-44C0-B332-A91FC523B954}"/>
              </a:ext>
            </a:extLst>
          </p:cNvPr>
          <p:cNvCxnSpPr>
            <a:cxnSpLocks/>
          </p:cNvCxnSpPr>
          <p:nvPr userDrawn="1"/>
        </p:nvCxnSpPr>
        <p:spPr>
          <a:xfrm>
            <a:off x="838200" y="1690688"/>
            <a:ext cx="10515600" cy="0"/>
          </a:xfrm>
          <a:prstGeom prst="line">
            <a:avLst/>
          </a:prstGeom>
          <a:ln w="31750" cmpd="dbl">
            <a:solidFill>
              <a:schemeClr val="bg1">
                <a:lumMod val="65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40136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D71530-BD24-465D-96C0-494F0976B6A8}"/>
              </a:ext>
            </a:extLst>
          </p:cNvPr>
          <p:cNvSpPr>
            <a:spLocks noGrp="1"/>
          </p:cNvSpPr>
          <p:nvPr>
            <p:ph type="dt" sz="half" idx="10"/>
          </p:nvPr>
        </p:nvSpPr>
        <p:spPr/>
        <p:txBody>
          <a:bodyPr/>
          <a:lstStyle/>
          <a:p>
            <a:fld id="{0D772A80-E96E-4C3B-8624-D6D083E37CB0}" type="datetimeFigureOut">
              <a:rPr lang="en-US" smtClean="0"/>
              <a:t>3/4/2021</a:t>
            </a:fld>
            <a:endParaRPr lang="en-US"/>
          </a:p>
        </p:txBody>
      </p:sp>
      <p:sp>
        <p:nvSpPr>
          <p:cNvPr id="3" name="Footer Placeholder 2">
            <a:extLst>
              <a:ext uri="{FF2B5EF4-FFF2-40B4-BE49-F238E27FC236}">
                <a16:creationId xmlns:a16="http://schemas.microsoft.com/office/drawing/2014/main" id="{CCD262D3-FF4C-4FAF-9ABC-858CA61D84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0B9522-963B-490C-8303-64AFFFB96298}"/>
              </a:ext>
            </a:extLst>
          </p:cNvPr>
          <p:cNvSpPr>
            <a:spLocks noGrp="1"/>
          </p:cNvSpPr>
          <p:nvPr>
            <p:ph type="sldNum" sz="quarter" idx="12"/>
          </p:nvPr>
        </p:nvSpPr>
        <p:spPr/>
        <p:txBody>
          <a:bodyPr/>
          <a:lstStyle/>
          <a:p>
            <a:fld id="{DB94CD57-C5B6-4D15-9A5C-E323B48163AB}" type="slidenum">
              <a:rPr lang="en-US" smtClean="0"/>
              <a:t>‹#›</a:t>
            </a:fld>
            <a:endParaRPr lang="en-US"/>
          </a:p>
        </p:txBody>
      </p:sp>
      <p:pic>
        <p:nvPicPr>
          <p:cNvPr id="5" name="Graphic 4">
            <a:extLst>
              <a:ext uri="{FF2B5EF4-FFF2-40B4-BE49-F238E27FC236}">
                <a16:creationId xmlns:a16="http://schemas.microsoft.com/office/drawing/2014/main" id="{B2EBBB95-B7F2-432F-91C1-CF53E5C4F5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5498" cy="6858000"/>
          </a:xfrm>
          <a:prstGeom prst="rect">
            <a:avLst/>
          </a:prstGeom>
        </p:spPr>
      </p:pic>
    </p:spTree>
    <p:extLst>
      <p:ext uri="{BB962C8B-B14F-4D97-AF65-F5344CB8AC3E}">
        <p14:creationId xmlns:p14="http://schemas.microsoft.com/office/powerpoint/2010/main" val="229003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33C49-CDD4-4E7D-BA3D-A87878B77F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6374FF-6F19-4E04-8063-6FD33C29FE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46DC3C-B00E-4E8A-AD21-62921E131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1C19CE-B114-4699-8039-315BAF2EF38B}"/>
              </a:ext>
            </a:extLst>
          </p:cNvPr>
          <p:cNvSpPr>
            <a:spLocks noGrp="1"/>
          </p:cNvSpPr>
          <p:nvPr>
            <p:ph type="dt" sz="half" idx="10"/>
          </p:nvPr>
        </p:nvSpPr>
        <p:spPr/>
        <p:txBody>
          <a:bodyPr/>
          <a:lstStyle/>
          <a:p>
            <a:fld id="{0D772A80-E96E-4C3B-8624-D6D083E37CB0}" type="datetimeFigureOut">
              <a:rPr lang="en-US" smtClean="0"/>
              <a:t>3/4/2021</a:t>
            </a:fld>
            <a:endParaRPr lang="en-US"/>
          </a:p>
        </p:txBody>
      </p:sp>
      <p:sp>
        <p:nvSpPr>
          <p:cNvPr id="6" name="Footer Placeholder 5">
            <a:extLst>
              <a:ext uri="{FF2B5EF4-FFF2-40B4-BE49-F238E27FC236}">
                <a16:creationId xmlns:a16="http://schemas.microsoft.com/office/drawing/2014/main" id="{90256E6D-9A61-414D-9F4B-8420F362B9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A61ADE-24D1-4C49-8FA2-EC8BED5A9C11}"/>
              </a:ext>
            </a:extLst>
          </p:cNvPr>
          <p:cNvSpPr>
            <a:spLocks noGrp="1"/>
          </p:cNvSpPr>
          <p:nvPr>
            <p:ph type="sldNum" sz="quarter" idx="12"/>
          </p:nvPr>
        </p:nvSpPr>
        <p:spPr/>
        <p:txBody>
          <a:bodyPr/>
          <a:lstStyle/>
          <a:p>
            <a:fld id="{DB94CD57-C5B6-4D15-9A5C-E323B48163AB}" type="slidenum">
              <a:rPr lang="en-US" smtClean="0"/>
              <a:t>‹#›</a:t>
            </a:fld>
            <a:endParaRPr lang="en-US"/>
          </a:p>
        </p:txBody>
      </p:sp>
      <p:pic>
        <p:nvPicPr>
          <p:cNvPr id="8" name="Graphic 7">
            <a:extLst>
              <a:ext uri="{FF2B5EF4-FFF2-40B4-BE49-F238E27FC236}">
                <a16:creationId xmlns:a16="http://schemas.microsoft.com/office/drawing/2014/main" id="{EC9ED322-AD83-4B08-B243-A33B6A33B1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5498" cy="6858000"/>
          </a:xfrm>
          <a:prstGeom prst="rect">
            <a:avLst/>
          </a:prstGeom>
        </p:spPr>
      </p:pic>
    </p:spTree>
    <p:extLst>
      <p:ext uri="{BB962C8B-B14F-4D97-AF65-F5344CB8AC3E}">
        <p14:creationId xmlns:p14="http://schemas.microsoft.com/office/powerpoint/2010/main" val="1837222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BBCF-3F89-4897-AE93-FA9CBF60B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A90D42-B835-4217-861D-59F27A79F5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04B938-818E-4B55-9701-2152E02CC9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BF3688-E146-40C6-B07D-1247B1A5C362}"/>
              </a:ext>
            </a:extLst>
          </p:cNvPr>
          <p:cNvSpPr>
            <a:spLocks noGrp="1"/>
          </p:cNvSpPr>
          <p:nvPr>
            <p:ph type="dt" sz="half" idx="10"/>
          </p:nvPr>
        </p:nvSpPr>
        <p:spPr/>
        <p:txBody>
          <a:bodyPr/>
          <a:lstStyle/>
          <a:p>
            <a:fld id="{0D772A80-E96E-4C3B-8624-D6D083E37CB0}" type="datetimeFigureOut">
              <a:rPr lang="en-US" smtClean="0"/>
              <a:t>3/4/2021</a:t>
            </a:fld>
            <a:endParaRPr lang="en-US"/>
          </a:p>
        </p:txBody>
      </p:sp>
      <p:sp>
        <p:nvSpPr>
          <p:cNvPr id="6" name="Footer Placeholder 5">
            <a:extLst>
              <a:ext uri="{FF2B5EF4-FFF2-40B4-BE49-F238E27FC236}">
                <a16:creationId xmlns:a16="http://schemas.microsoft.com/office/drawing/2014/main" id="{48FE2F34-5269-49D3-A3B5-CE315B2506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5F177A-9C4D-467E-81AD-62E09F6132FB}"/>
              </a:ext>
            </a:extLst>
          </p:cNvPr>
          <p:cNvSpPr>
            <a:spLocks noGrp="1"/>
          </p:cNvSpPr>
          <p:nvPr>
            <p:ph type="sldNum" sz="quarter" idx="12"/>
          </p:nvPr>
        </p:nvSpPr>
        <p:spPr/>
        <p:txBody>
          <a:bodyPr/>
          <a:lstStyle/>
          <a:p>
            <a:fld id="{DB94CD57-C5B6-4D15-9A5C-E323B48163AB}" type="slidenum">
              <a:rPr lang="en-US" smtClean="0"/>
              <a:t>‹#›</a:t>
            </a:fld>
            <a:endParaRPr lang="en-US"/>
          </a:p>
        </p:txBody>
      </p:sp>
      <p:pic>
        <p:nvPicPr>
          <p:cNvPr id="8" name="Graphic 7">
            <a:extLst>
              <a:ext uri="{FF2B5EF4-FFF2-40B4-BE49-F238E27FC236}">
                <a16:creationId xmlns:a16="http://schemas.microsoft.com/office/drawing/2014/main" id="{13D65CDF-1837-4459-A14B-D8712DD5E4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5498" cy="6858000"/>
          </a:xfrm>
          <a:prstGeom prst="rect">
            <a:avLst/>
          </a:prstGeom>
        </p:spPr>
      </p:pic>
    </p:spTree>
    <p:extLst>
      <p:ext uri="{BB962C8B-B14F-4D97-AF65-F5344CB8AC3E}">
        <p14:creationId xmlns:p14="http://schemas.microsoft.com/office/powerpoint/2010/main" val="3822987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3327C3-7F0D-459F-B796-364460252D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BD703F7-B508-4EEF-A1C3-C94564970A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23578D-C2BF-4F9E-96FD-4CB439328F74}"/>
              </a:ext>
            </a:extLst>
          </p:cNvPr>
          <p:cNvSpPr>
            <a:spLocks noGrp="1"/>
          </p:cNvSpPr>
          <p:nvPr>
            <p:ph type="dt" sz="half" idx="2"/>
          </p:nvPr>
        </p:nvSpPr>
        <p:spPr>
          <a:xfrm>
            <a:off x="9468196" y="6335318"/>
            <a:ext cx="1313411"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r"/>
            <a:fld id="{0D772A80-E96E-4C3B-8624-D6D083E37CB0}" type="datetimeFigureOut">
              <a:rPr lang="en-US" smtClean="0"/>
              <a:pPr algn="r"/>
              <a:t>3/4/2021</a:t>
            </a:fld>
            <a:endParaRPr lang="en-US" dirty="0"/>
          </a:p>
        </p:txBody>
      </p:sp>
      <p:sp>
        <p:nvSpPr>
          <p:cNvPr id="5" name="Footer Placeholder 4">
            <a:extLst>
              <a:ext uri="{FF2B5EF4-FFF2-40B4-BE49-F238E27FC236}">
                <a16:creationId xmlns:a16="http://schemas.microsoft.com/office/drawing/2014/main" id="{0D3EC243-5AE7-482F-971B-0207D936947B}"/>
              </a:ext>
            </a:extLst>
          </p:cNvPr>
          <p:cNvSpPr>
            <a:spLocks noGrp="1"/>
          </p:cNvSpPr>
          <p:nvPr>
            <p:ph type="ftr" sz="quarter" idx="3"/>
          </p:nvPr>
        </p:nvSpPr>
        <p:spPr>
          <a:xfrm>
            <a:off x="2930463" y="6327051"/>
            <a:ext cx="6255097" cy="365125"/>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69243CB-7763-4965-9783-213E160F528E}"/>
              </a:ext>
            </a:extLst>
          </p:cNvPr>
          <p:cNvSpPr>
            <a:spLocks noGrp="1"/>
          </p:cNvSpPr>
          <p:nvPr>
            <p:ph type="sldNum" sz="quarter" idx="4"/>
          </p:nvPr>
        </p:nvSpPr>
        <p:spPr>
          <a:xfrm>
            <a:off x="10781608" y="6326360"/>
            <a:ext cx="572192" cy="365125"/>
          </a:xfrm>
          <a:prstGeom prst="rect">
            <a:avLst/>
          </a:prstGeom>
        </p:spPr>
        <p:txBody>
          <a:bodyPr vert="horz" lIns="0" tIns="45720" rIns="91440" bIns="45720" rtlCol="0" anchor="ctr"/>
          <a:lstStyle>
            <a:lvl1pPr algn="r">
              <a:defRPr sz="1000">
                <a:solidFill>
                  <a:schemeClr val="tx1">
                    <a:tint val="75000"/>
                  </a:schemeClr>
                </a:solidFill>
              </a:defRPr>
            </a:lvl1pPr>
          </a:lstStyle>
          <a:p>
            <a:r>
              <a:rPr lang="en-US" dirty="0"/>
              <a:t> |   </a:t>
            </a:r>
            <a:fld id="{DB94CD57-C5B6-4D15-9A5C-E323B48163AB}" type="slidenum">
              <a:rPr lang="en-US" smtClean="0"/>
              <a:pPr/>
              <a:t>‹#›</a:t>
            </a:fld>
            <a:endParaRPr lang="en-US" dirty="0"/>
          </a:p>
        </p:txBody>
      </p:sp>
      <p:pic>
        <p:nvPicPr>
          <p:cNvPr id="7" name="Picture 6">
            <a:extLst>
              <a:ext uri="{FF2B5EF4-FFF2-40B4-BE49-F238E27FC236}">
                <a16:creationId xmlns:a16="http://schemas.microsoft.com/office/drawing/2014/main" id="{567BC9D3-6703-4AA6-8E71-91BAD7ACAE7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60913" y="6402846"/>
            <a:ext cx="757843" cy="255649"/>
          </a:xfrm>
          <a:prstGeom prst="rect">
            <a:avLst/>
          </a:prstGeom>
        </p:spPr>
      </p:pic>
      <p:pic>
        <p:nvPicPr>
          <p:cNvPr id="8" name="Graphic 7">
            <a:extLst>
              <a:ext uri="{FF2B5EF4-FFF2-40B4-BE49-F238E27FC236}">
                <a16:creationId xmlns:a16="http://schemas.microsoft.com/office/drawing/2014/main" id="{DE6EFA94-B7B0-48BD-84D6-B35BC818ADA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834270" y="6292857"/>
            <a:ext cx="611922" cy="435606"/>
          </a:xfrm>
          <a:prstGeom prst="rect">
            <a:avLst/>
          </a:prstGeom>
        </p:spPr>
      </p:pic>
      <p:cxnSp>
        <p:nvCxnSpPr>
          <p:cNvPr id="9" name="Straight Connector 8">
            <a:extLst>
              <a:ext uri="{FF2B5EF4-FFF2-40B4-BE49-F238E27FC236}">
                <a16:creationId xmlns:a16="http://schemas.microsoft.com/office/drawing/2014/main" id="{BBB0EB10-8139-4F48-8207-3BC8EAA03DAB}"/>
              </a:ext>
            </a:extLst>
          </p:cNvPr>
          <p:cNvCxnSpPr>
            <a:cxnSpLocks/>
          </p:cNvCxnSpPr>
          <p:nvPr userDrawn="1"/>
        </p:nvCxnSpPr>
        <p:spPr>
          <a:xfrm>
            <a:off x="1620982" y="6292857"/>
            <a:ext cx="0" cy="431387"/>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830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1414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rgbClr val="41414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rgbClr val="41414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rgbClr val="41414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rgbClr val="41414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cdc.gov/mmwr/preview/mmwrhtml/mm4838a2.htm"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hyperlink" Target="https://www.redbookmag.com/body/pregnancy-fertility/g3551/what-it-was-like-giving-birth-in-every-decade/"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ncbi.nlm.nih.gov/pubmed/25712276"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hyperlink" Target="http://www.birthplacelab.org/mapping-collaboration-across-birth-setting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CFA5B-AB5E-42A5-9050-BABC121A01F4}"/>
              </a:ext>
            </a:extLst>
          </p:cNvPr>
          <p:cNvSpPr>
            <a:spLocks noGrp="1"/>
          </p:cNvSpPr>
          <p:nvPr>
            <p:ph type="ctrTitle"/>
          </p:nvPr>
        </p:nvSpPr>
        <p:spPr/>
        <p:txBody>
          <a:bodyPr/>
          <a:lstStyle/>
          <a:p>
            <a:r>
              <a:rPr lang="en-US" dirty="0"/>
              <a:t>History and Culture of Birth in the U.S.</a:t>
            </a:r>
            <a:r>
              <a:rPr lang="en-US" b="0" dirty="0">
                <a:latin typeface="Calibri"/>
                <a:ea typeface="Calibri"/>
                <a:cs typeface="Calibri"/>
                <a:sym typeface="Calibri"/>
              </a:rPr>
              <a:t> </a:t>
            </a:r>
            <a:endParaRPr lang="en-US" dirty="0"/>
          </a:p>
        </p:txBody>
      </p:sp>
      <p:sp>
        <p:nvSpPr>
          <p:cNvPr id="3" name="Subtitle 2">
            <a:extLst>
              <a:ext uri="{FF2B5EF4-FFF2-40B4-BE49-F238E27FC236}">
                <a16:creationId xmlns:a16="http://schemas.microsoft.com/office/drawing/2014/main" id="{C5C5C3D1-DE18-4988-BEBC-BAFA7B7D5345}"/>
              </a:ext>
            </a:extLst>
          </p:cNvPr>
          <p:cNvSpPr>
            <a:spLocks noGrp="1"/>
          </p:cNvSpPr>
          <p:nvPr>
            <p:ph type="subTitle" idx="1"/>
          </p:nvPr>
        </p:nvSpPr>
        <p:spPr>
          <a:xfrm>
            <a:off x="1524000" y="3672840"/>
            <a:ext cx="9144000" cy="695123"/>
          </a:xfrm>
        </p:spPr>
        <p:txBody>
          <a:bodyPr>
            <a:noAutofit/>
          </a:bodyPr>
          <a:lstStyle/>
          <a:p>
            <a:pPr indent="-86360">
              <a:spcBef>
                <a:spcPts val="0"/>
              </a:spcBef>
              <a:buClr>
                <a:schemeClr val="accent1"/>
              </a:buClr>
              <a:buSzPts val="1360"/>
              <a:buFont typeface="Arial"/>
              <a:buChar char="•"/>
            </a:pPr>
            <a:r>
              <a:rPr lang="en-US" sz="1800" dirty="0" err="1">
                <a:solidFill>
                  <a:schemeClr val="accent3"/>
                </a:solidFill>
              </a:rPr>
              <a:t>Sukey</a:t>
            </a:r>
            <a:r>
              <a:rPr lang="en-US" sz="1800" dirty="0">
                <a:solidFill>
                  <a:schemeClr val="accent3"/>
                </a:solidFill>
              </a:rPr>
              <a:t> Krause, CNM, MSN, Assistant Professor, UMMS-Baystate</a:t>
            </a:r>
          </a:p>
          <a:p>
            <a:pPr indent="-86360">
              <a:spcBef>
                <a:spcPts val="600"/>
              </a:spcBef>
              <a:buClr>
                <a:schemeClr val="accent1"/>
              </a:buClr>
              <a:buSzPts val="1360"/>
              <a:buFont typeface="Arial"/>
              <a:buChar char="•"/>
            </a:pPr>
            <a:r>
              <a:rPr lang="en-US" sz="1800" dirty="0">
                <a:solidFill>
                  <a:schemeClr val="accent3"/>
                </a:solidFill>
              </a:rPr>
              <a:t>Heather Z. Sankey, MD, MEd, FACOG, CPE, Professor, UMMS-Baystate</a:t>
            </a:r>
          </a:p>
          <a:p>
            <a:endParaRPr lang="en-US" sz="1800" dirty="0">
              <a:solidFill>
                <a:schemeClr val="accent3"/>
              </a:solidFill>
            </a:endParaRPr>
          </a:p>
        </p:txBody>
      </p:sp>
    </p:spTree>
    <p:extLst>
      <p:ext uri="{BB962C8B-B14F-4D97-AF65-F5344CB8AC3E}">
        <p14:creationId xmlns:p14="http://schemas.microsoft.com/office/powerpoint/2010/main" val="2113460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7" name="Google Shape;247;p10"/>
          <p:cNvSpPr txBox="1">
            <a:spLocks noGrp="1"/>
          </p:cNvSpPr>
          <p:nvPr>
            <p:ph type="body" idx="1"/>
          </p:nvPr>
        </p:nvSpPr>
        <p:spPr>
          <a:xfrm>
            <a:off x="1071154" y="2002971"/>
            <a:ext cx="4911635" cy="3604031"/>
          </a:xfrm>
          <a:prstGeom prst="rect">
            <a:avLst/>
          </a:prstGeom>
          <a:noFill/>
          <a:ln>
            <a:noFill/>
          </a:ln>
        </p:spPr>
        <p:txBody>
          <a:bodyPr spcFirstLastPara="1" vert="horz" wrap="square" lIns="91425" tIns="45700" rIns="91425" bIns="45700" rtlCol="0" anchor="t" anchorCtr="0">
            <a:noAutofit/>
          </a:bodyPr>
          <a:lstStyle/>
          <a:p>
            <a:pPr marL="0" indent="0">
              <a:lnSpc>
                <a:spcPct val="80000"/>
              </a:lnSpc>
              <a:spcBef>
                <a:spcPts val="0"/>
              </a:spcBef>
              <a:buClr>
                <a:schemeClr val="lt1"/>
              </a:buClr>
              <a:buSzPts val="2000"/>
              <a:buNone/>
            </a:pPr>
            <a:r>
              <a:rPr lang="en-US" sz="2400" b="1" dirty="0">
                <a:solidFill>
                  <a:schemeClr val="accent3"/>
                </a:solidFill>
                <a:latin typeface="Calibri"/>
                <a:ea typeface="Calibri"/>
                <a:cs typeface="Calibri"/>
                <a:sym typeface="Calibri"/>
              </a:rPr>
              <a:t>Pros:</a:t>
            </a:r>
            <a:endParaRPr sz="2400" dirty="0">
              <a:solidFill>
                <a:schemeClr val="accent3"/>
              </a:solidFill>
              <a:latin typeface="Calibri"/>
              <a:ea typeface="Calibri"/>
              <a:cs typeface="Calibri"/>
              <a:sym typeface="Calibri"/>
            </a:endParaRPr>
          </a:p>
          <a:p>
            <a:pPr>
              <a:lnSpc>
                <a:spcPct val="80000"/>
              </a:lnSpc>
              <a:spcBef>
                <a:spcPts val="400"/>
              </a:spcBef>
              <a:buClr>
                <a:schemeClr val="accent3"/>
              </a:buClr>
              <a:buSzPts val="1900"/>
            </a:pPr>
            <a:r>
              <a:rPr lang="en-US" sz="2400" dirty="0">
                <a:solidFill>
                  <a:schemeClr val="accent3"/>
                </a:solidFill>
                <a:latin typeface="Calibri"/>
                <a:ea typeface="Calibri"/>
                <a:cs typeface="Calibri"/>
                <a:sym typeface="Calibri"/>
              </a:rPr>
              <a:t>Inclusion of midwives </a:t>
            </a:r>
            <a:endParaRPr sz="2400" dirty="0">
              <a:solidFill>
                <a:schemeClr val="accent3"/>
              </a:solidFill>
              <a:latin typeface="Calibri"/>
              <a:ea typeface="Calibri"/>
              <a:cs typeface="Calibri"/>
              <a:sym typeface="Calibri"/>
            </a:endParaRPr>
          </a:p>
          <a:p>
            <a:pPr>
              <a:lnSpc>
                <a:spcPct val="80000"/>
              </a:lnSpc>
              <a:spcBef>
                <a:spcPts val="400"/>
              </a:spcBef>
              <a:buClr>
                <a:schemeClr val="accent3"/>
              </a:buClr>
              <a:buSzPts val="1900"/>
            </a:pPr>
            <a:r>
              <a:rPr lang="en-US" sz="2400" dirty="0">
                <a:solidFill>
                  <a:schemeClr val="accent3"/>
                </a:solidFill>
                <a:latin typeface="Calibri"/>
                <a:ea typeface="Calibri"/>
                <a:cs typeface="Calibri"/>
                <a:sym typeface="Calibri"/>
              </a:rPr>
              <a:t>Necessary adjunct to medical services </a:t>
            </a:r>
            <a:endParaRPr sz="2400" dirty="0">
              <a:solidFill>
                <a:schemeClr val="accent3"/>
              </a:solidFill>
              <a:latin typeface="Calibri"/>
              <a:ea typeface="Calibri"/>
              <a:cs typeface="Calibri"/>
              <a:sym typeface="Calibri"/>
            </a:endParaRPr>
          </a:p>
          <a:p>
            <a:pPr>
              <a:lnSpc>
                <a:spcPct val="80000"/>
              </a:lnSpc>
              <a:spcBef>
                <a:spcPts val="400"/>
              </a:spcBef>
              <a:buClr>
                <a:schemeClr val="accent3"/>
              </a:buClr>
              <a:buSzPts val="1900"/>
            </a:pPr>
            <a:r>
              <a:rPr lang="en-US" sz="2400" dirty="0">
                <a:solidFill>
                  <a:schemeClr val="accent3"/>
                </a:solidFill>
                <a:latin typeface="Calibri"/>
                <a:ea typeface="Calibri"/>
                <a:cs typeface="Calibri"/>
                <a:sym typeface="Calibri"/>
              </a:rPr>
              <a:t>Attending normal birth </a:t>
            </a:r>
            <a:endParaRPr sz="2400" dirty="0">
              <a:solidFill>
                <a:schemeClr val="accent3"/>
              </a:solidFill>
              <a:latin typeface="Calibri"/>
              <a:ea typeface="Calibri"/>
              <a:cs typeface="Calibri"/>
              <a:sym typeface="Calibri"/>
            </a:endParaRPr>
          </a:p>
          <a:p>
            <a:pPr>
              <a:lnSpc>
                <a:spcPct val="80000"/>
              </a:lnSpc>
              <a:spcBef>
                <a:spcPts val="400"/>
              </a:spcBef>
              <a:buClr>
                <a:schemeClr val="accent3"/>
              </a:buClr>
              <a:buSzPts val="1900"/>
            </a:pPr>
            <a:r>
              <a:rPr lang="en-US" sz="2400" dirty="0">
                <a:solidFill>
                  <a:schemeClr val="accent3"/>
                </a:solidFill>
                <a:latin typeface="Calibri"/>
                <a:ea typeface="Calibri"/>
                <a:cs typeface="Calibri"/>
                <a:sym typeface="Calibri"/>
              </a:rPr>
              <a:t>Formal training recommended </a:t>
            </a:r>
            <a:endParaRPr sz="2400" dirty="0">
              <a:solidFill>
                <a:schemeClr val="accent3"/>
              </a:solidFill>
              <a:latin typeface="Calibri"/>
              <a:ea typeface="Calibri"/>
              <a:cs typeface="Calibri"/>
              <a:sym typeface="Calibri"/>
            </a:endParaRPr>
          </a:p>
          <a:p>
            <a:pPr>
              <a:lnSpc>
                <a:spcPct val="80000"/>
              </a:lnSpc>
              <a:spcBef>
                <a:spcPts val="400"/>
              </a:spcBef>
              <a:buClr>
                <a:schemeClr val="accent3"/>
              </a:buClr>
              <a:buSzPts val="1900"/>
            </a:pPr>
            <a:r>
              <a:rPr lang="en-US" sz="2400" dirty="0">
                <a:solidFill>
                  <a:schemeClr val="accent3"/>
                </a:solidFill>
                <a:latin typeface="Calibri"/>
                <a:ea typeface="Calibri"/>
                <a:cs typeface="Calibri"/>
                <a:sym typeface="Calibri"/>
              </a:rPr>
              <a:t>England as exemplar</a:t>
            </a:r>
            <a:endParaRPr sz="2400" dirty="0">
              <a:solidFill>
                <a:schemeClr val="accent3"/>
              </a:solidFill>
              <a:latin typeface="Calibri"/>
              <a:ea typeface="Calibri"/>
              <a:cs typeface="Calibri"/>
              <a:sym typeface="Calibri"/>
            </a:endParaRPr>
          </a:p>
          <a:p>
            <a:pPr>
              <a:lnSpc>
                <a:spcPct val="80000"/>
              </a:lnSpc>
              <a:spcBef>
                <a:spcPts val="400"/>
              </a:spcBef>
              <a:buClr>
                <a:schemeClr val="accent3"/>
              </a:buClr>
              <a:buSzPts val="1900"/>
            </a:pPr>
            <a:r>
              <a:rPr lang="en-US" sz="2400" dirty="0">
                <a:solidFill>
                  <a:schemeClr val="accent3"/>
                </a:solidFill>
                <a:latin typeface="Calibri"/>
                <a:ea typeface="Calibri"/>
                <a:cs typeface="Calibri"/>
                <a:sym typeface="Calibri"/>
              </a:rPr>
              <a:t>Expected by  “foreigners” and necessary until immigration ceases </a:t>
            </a:r>
            <a:endParaRPr sz="2400" dirty="0">
              <a:solidFill>
                <a:schemeClr val="accent3"/>
              </a:solidFill>
              <a:latin typeface="Calibri"/>
              <a:ea typeface="Calibri"/>
              <a:cs typeface="Calibri"/>
              <a:sym typeface="Calibri"/>
            </a:endParaRPr>
          </a:p>
          <a:p>
            <a:pPr>
              <a:lnSpc>
                <a:spcPct val="80000"/>
              </a:lnSpc>
              <a:spcBef>
                <a:spcPts val="400"/>
              </a:spcBef>
              <a:buClr>
                <a:schemeClr val="accent3"/>
              </a:buClr>
              <a:buSzPts val="1900"/>
            </a:pPr>
            <a:r>
              <a:rPr lang="en-US" sz="2400" dirty="0">
                <a:solidFill>
                  <a:schemeClr val="accent3"/>
                </a:solidFill>
                <a:latin typeface="Calibri"/>
                <a:ea typeface="Calibri"/>
                <a:cs typeface="Calibri"/>
                <a:sym typeface="Calibri"/>
              </a:rPr>
              <a:t>Not possible to eliminate </a:t>
            </a:r>
            <a:endParaRPr sz="2400" dirty="0">
              <a:solidFill>
                <a:schemeClr val="accent3"/>
              </a:solidFill>
              <a:latin typeface="Calibri"/>
              <a:ea typeface="Calibri"/>
              <a:cs typeface="Calibri"/>
              <a:sym typeface="Calibri"/>
            </a:endParaRPr>
          </a:p>
          <a:p>
            <a:pPr marL="0" indent="0">
              <a:lnSpc>
                <a:spcPct val="80000"/>
              </a:lnSpc>
              <a:buClr>
                <a:schemeClr val="lt1"/>
              </a:buClr>
              <a:buSzPts val="1600"/>
              <a:buNone/>
            </a:pPr>
            <a:endParaRPr sz="2400" dirty="0">
              <a:solidFill>
                <a:schemeClr val="dk1"/>
              </a:solidFill>
              <a:latin typeface="Calibri"/>
              <a:ea typeface="Calibri"/>
              <a:cs typeface="Calibri"/>
              <a:sym typeface="Calibri"/>
            </a:endParaRPr>
          </a:p>
        </p:txBody>
      </p:sp>
      <p:sp>
        <p:nvSpPr>
          <p:cNvPr id="248" name="Google Shape;248;p10"/>
          <p:cNvSpPr txBox="1">
            <a:spLocks noGrp="1"/>
          </p:cNvSpPr>
          <p:nvPr>
            <p:ph type="body" idx="2"/>
          </p:nvPr>
        </p:nvSpPr>
        <p:spPr>
          <a:xfrm>
            <a:off x="6470469" y="2002971"/>
            <a:ext cx="4450080" cy="3583249"/>
          </a:xfrm>
          <a:prstGeom prst="rect">
            <a:avLst/>
          </a:prstGeom>
          <a:noFill/>
          <a:ln>
            <a:noFill/>
          </a:ln>
        </p:spPr>
        <p:txBody>
          <a:bodyPr spcFirstLastPara="1" vert="horz" wrap="square" lIns="91425" tIns="45700" rIns="91425" bIns="45700" rtlCol="0" anchor="t" anchorCtr="0">
            <a:noAutofit/>
          </a:bodyPr>
          <a:lstStyle/>
          <a:p>
            <a:pPr marL="0" indent="0">
              <a:lnSpc>
                <a:spcPct val="80000"/>
              </a:lnSpc>
              <a:spcBef>
                <a:spcPts val="0"/>
              </a:spcBef>
              <a:buClr>
                <a:schemeClr val="lt1"/>
              </a:buClr>
              <a:buSzPts val="2000"/>
              <a:buNone/>
            </a:pPr>
            <a:r>
              <a:rPr lang="en-US" sz="2400" b="1" dirty="0">
                <a:solidFill>
                  <a:schemeClr val="accent3"/>
                </a:solidFill>
                <a:latin typeface="Calibri"/>
                <a:ea typeface="Calibri"/>
                <a:cs typeface="Calibri"/>
                <a:sym typeface="Calibri"/>
              </a:rPr>
              <a:t>Cons:</a:t>
            </a:r>
            <a:endParaRPr sz="2400" dirty="0">
              <a:solidFill>
                <a:schemeClr val="accent3"/>
              </a:solidFill>
              <a:latin typeface="Calibri"/>
              <a:ea typeface="Calibri"/>
              <a:cs typeface="Calibri"/>
              <a:sym typeface="Calibri"/>
            </a:endParaRPr>
          </a:p>
          <a:p>
            <a:pPr>
              <a:lnSpc>
                <a:spcPct val="80000"/>
              </a:lnSpc>
              <a:spcBef>
                <a:spcPts val="600"/>
              </a:spcBef>
              <a:buClr>
                <a:schemeClr val="accent3"/>
              </a:buClr>
              <a:buSzPts val="2220"/>
            </a:pPr>
            <a:r>
              <a:rPr lang="en-US" sz="2400" dirty="0">
                <a:solidFill>
                  <a:schemeClr val="accent3"/>
                </a:solidFill>
                <a:latin typeface="Calibri"/>
                <a:ea typeface="Calibri"/>
                <a:cs typeface="Calibri"/>
                <a:sym typeface="Calibri"/>
              </a:rPr>
              <a:t>“relic of barbarism”</a:t>
            </a:r>
            <a:endParaRPr sz="2400" dirty="0">
              <a:solidFill>
                <a:schemeClr val="accent3"/>
              </a:solidFill>
              <a:latin typeface="Calibri"/>
              <a:ea typeface="Calibri"/>
              <a:cs typeface="Calibri"/>
              <a:sym typeface="Calibri"/>
            </a:endParaRPr>
          </a:p>
          <a:p>
            <a:pPr>
              <a:lnSpc>
                <a:spcPct val="80000"/>
              </a:lnSpc>
              <a:spcBef>
                <a:spcPts val="600"/>
              </a:spcBef>
              <a:buClr>
                <a:schemeClr val="accent3"/>
              </a:buClr>
              <a:buSzPts val="2220"/>
            </a:pPr>
            <a:r>
              <a:rPr lang="en-US" sz="2400" dirty="0">
                <a:solidFill>
                  <a:schemeClr val="accent3"/>
                </a:solidFill>
                <a:latin typeface="Calibri"/>
                <a:ea typeface="Calibri"/>
                <a:cs typeface="Calibri"/>
                <a:sym typeface="Calibri"/>
              </a:rPr>
              <a:t>“a drag upon the progress of science and art of obstetrics”</a:t>
            </a:r>
            <a:endParaRPr sz="2400" dirty="0">
              <a:solidFill>
                <a:schemeClr val="accent3"/>
              </a:solidFill>
              <a:latin typeface="Calibri"/>
              <a:ea typeface="Calibri"/>
              <a:cs typeface="Calibri"/>
              <a:sym typeface="Calibri"/>
            </a:endParaRPr>
          </a:p>
          <a:p>
            <a:pPr>
              <a:lnSpc>
                <a:spcPct val="80000"/>
              </a:lnSpc>
              <a:spcBef>
                <a:spcPts val="480"/>
              </a:spcBef>
              <a:buClr>
                <a:schemeClr val="accent3"/>
              </a:buClr>
              <a:buSzPts val="2220"/>
            </a:pPr>
            <a:r>
              <a:rPr lang="en-US" sz="2400" dirty="0">
                <a:solidFill>
                  <a:schemeClr val="accent3"/>
                </a:solidFill>
                <a:latin typeface="Calibri"/>
                <a:ea typeface="Calibri"/>
                <a:cs typeface="Calibri"/>
                <a:sym typeface="Calibri"/>
              </a:rPr>
              <a:t>“thousands of young physician” available to do the work of the midwife if it were not considered “undignified”</a:t>
            </a:r>
            <a:endParaRPr sz="2400" dirty="0">
              <a:solidFill>
                <a:schemeClr val="accent3"/>
              </a:solidFill>
              <a:latin typeface="Calibri"/>
              <a:ea typeface="Calibri"/>
              <a:cs typeface="Calibri"/>
              <a:sym typeface="Calibri"/>
            </a:endParaRPr>
          </a:p>
          <a:p>
            <a:pPr>
              <a:lnSpc>
                <a:spcPct val="80000"/>
              </a:lnSpc>
              <a:spcBef>
                <a:spcPts val="600"/>
              </a:spcBef>
              <a:buClr>
                <a:schemeClr val="accent3"/>
              </a:buClr>
              <a:buSzPts val="2220"/>
            </a:pPr>
            <a:r>
              <a:rPr lang="en-US" sz="2400" dirty="0">
                <a:solidFill>
                  <a:schemeClr val="accent3"/>
                </a:solidFill>
                <a:latin typeface="Calibri"/>
                <a:ea typeface="Calibri"/>
                <a:cs typeface="Calibri"/>
                <a:sym typeface="Calibri"/>
              </a:rPr>
              <a:t>Educated midwives would lower standards of obstetricians and depress fee for service</a:t>
            </a:r>
            <a:endParaRPr sz="2400" dirty="0">
              <a:solidFill>
                <a:schemeClr val="accent3"/>
              </a:solidFill>
              <a:latin typeface="Calibri"/>
              <a:ea typeface="Calibri"/>
              <a:cs typeface="Calibri"/>
              <a:sym typeface="Calibri"/>
            </a:endParaRPr>
          </a:p>
          <a:p>
            <a:pPr>
              <a:lnSpc>
                <a:spcPct val="80000"/>
              </a:lnSpc>
              <a:spcBef>
                <a:spcPts val="600"/>
              </a:spcBef>
              <a:buClr>
                <a:schemeClr val="accent3"/>
              </a:buClr>
              <a:buSzPts val="2220"/>
            </a:pPr>
            <a:r>
              <a:rPr lang="en-US" sz="2400" dirty="0">
                <a:solidFill>
                  <a:schemeClr val="accent3"/>
                </a:solidFill>
                <a:latin typeface="Calibri"/>
                <a:ea typeface="Calibri"/>
                <a:cs typeface="Calibri"/>
                <a:sym typeface="Calibri"/>
              </a:rPr>
              <a:t>“birth is a decidedly pathologic process”</a:t>
            </a:r>
            <a:endParaRPr sz="2400" dirty="0">
              <a:solidFill>
                <a:schemeClr val="accent3"/>
              </a:solidFill>
              <a:latin typeface="Calibri"/>
              <a:ea typeface="Calibri"/>
              <a:cs typeface="Calibri"/>
              <a:sym typeface="Calibri"/>
            </a:endParaRPr>
          </a:p>
          <a:p>
            <a:pPr indent="-139700">
              <a:lnSpc>
                <a:spcPct val="80000"/>
              </a:lnSpc>
              <a:buClr>
                <a:schemeClr val="lt1"/>
              </a:buClr>
              <a:buSzPts val="1400"/>
              <a:buNone/>
            </a:pPr>
            <a:endParaRPr sz="2400" dirty="0">
              <a:solidFill>
                <a:schemeClr val="dk1"/>
              </a:solidFill>
              <a:latin typeface="Calibri"/>
              <a:ea typeface="Calibri"/>
              <a:cs typeface="Calibri"/>
              <a:sym typeface="Calibri"/>
            </a:endParaRPr>
          </a:p>
        </p:txBody>
      </p:sp>
      <p:sp>
        <p:nvSpPr>
          <p:cNvPr id="249" name="Google Shape;249;p10"/>
          <p:cNvSpPr txBox="1"/>
          <p:nvPr/>
        </p:nvSpPr>
        <p:spPr>
          <a:xfrm>
            <a:off x="2969250" y="6529442"/>
            <a:ext cx="7620000" cy="307777"/>
          </a:xfrm>
          <a:prstGeom prst="rect">
            <a:avLst/>
          </a:prstGeom>
          <a:noFill/>
          <a:ln>
            <a:noFill/>
          </a:ln>
        </p:spPr>
        <p:txBody>
          <a:bodyPr spcFirstLastPara="1" wrap="square" lIns="91425" tIns="45700" rIns="91425" bIns="45700" anchor="t" anchorCtr="0">
            <a:noAutofit/>
          </a:bodyPr>
          <a:lstStyle/>
          <a:p>
            <a:pPr>
              <a:buClr>
                <a:schemeClr val="lt1"/>
              </a:buClr>
              <a:buSzPts val="1400"/>
            </a:pPr>
            <a:r>
              <a:rPr lang="en-US" sz="1400">
                <a:solidFill>
                  <a:schemeClr val="lt1"/>
                </a:solidFill>
                <a:latin typeface="Calibri"/>
                <a:ea typeface="Calibri"/>
                <a:cs typeface="Calibri"/>
                <a:sym typeface="Calibri"/>
              </a:rPr>
              <a:t>Transactions of the American Gynecological Society, Volume 45, 1915</a:t>
            </a:r>
            <a:endParaRPr sz="1400">
              <a:solidFill>
                <a:schemeClr val="lt1"/>
              </a:solidFill>
              <a:latin typeface="Arial"/>
              <a:ea typeface="Arial"/>
              <a:cs typeface="Arial"/>
              <a:sym typeface="Arial"/>
            </a:endParaRPr>
          </a:p>
        </p:txBody>
      </p:sp>
      <p:sp>
        <p:nvSpPr>
          <p:cNvPr id="3" name="Title 2">
            <a:extLst>
              <a:ext uri="{FF2B5EF4-FFF2-40B4-BE49-F238E27FC236}">
                <a16:creationId xmlns:a16="http://schemas.microsoft.com/office/drawing/2014/main" id="{0026DF3C-7E33-4FB0-A647-0F1936623416}"/>
              </a:ext>
            </a:extLst>
          </p:cNvPr>
          <p:cNvSpPr>
            <a:spLocks noGrp="1"/>
          </p:cNvSpPr>
          <p:nvPr>
            <p:ph type="title"/>
          </p:nvPr>
        </p:nvSpPr>
        <p:spPr>
          <a:xfrm>
            <a:off x="838200" y="879566"/>
            <a:ext cx="10515600" cy="811122"/>
          </a:xfrm>
        </p:spPr>
        <p:txBody>
          <a:bodyPr>
            <a:normAutofit/>
          </a:bodyPr>
          <a:lstStyle/>
          <a:p>
            <a:r>
              <a:rPr lang="en-US" sz="3600" dirty="0"/>
              <a:t>Early 1900’s: Role of the Midwife Hotly Debated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1"/>
          <p:cNvSpPr txBox="1">
            <a:spLocks noGrp="1"/>
          </p:cNvSpPr>
          <p:nvPr>
            <p:ph type="title"/>
          </p:nvPr>
        </p:nvSpPr>
        <p:spPr>
          <a:xfrm>
            <a:off x="2096746" y="784432"/>
            <a:ext cx="8012455" cy="855376"/>
          </a:xfrm>
          <a:prstGeom prst="rect">
            <a:avLst/>
          </a:prstGeom>
          <a:noFill/>
          <a:ln w="28575" cap="flat" cmpd="sng">
            <a:noFill/>
            <a:prstDash val="solid"/>
            <a:round/>
            <a:headEnd type="none" w="sm" len="sm"/>
            <a:tailEnd type="none" w="sm" len="sm"/>
          </a:ln>
        </p:spPr>
        <p:txBody>
          <a:bodyPr spcFirstLastPara="1" vert="horz" wrap="square" lIns="91425" tIns="45700" rIns="91425" bIns="45700" rtlCol="0" anchor="b" anchorCtr="0">
            <a:noAutofit/>
          </a:bodyPr>
          <a:lstStyle/>
          <a:p>
            <a:pPr algn="ctr">
              <a:spcBef>
                <a:spcPts val="0"/>
              </a:spcBef>
              <a:buClr>
                <a:schemeClr val="dk1"/>
              </a:buClr>
              <a:buSzPts val="4400"/>
            </a:pPr>
            <a:r>
              <a:rPr lang="en-US" sz="4400" dirty="0"/>
              <a:t>Immigrant Midwives</a:t>
            </a:r>
            <a:endParaRPr sz="4400" dirty="0"/>
          </a:p>
        </p:txBody>
      </p:sp>
      <p:sp>
        <p:nvSpPr>
          <p:cNvPr id="255" name="Google Shape;255;p11"/>
          <p:cNvSpPr txBox="1">
            <a:spLocks noGrp="1"/>
          </p:cNvSpPr>
          <p:nvPr>
            <p:ph type="body" idx="1"/>
          </p:nvPr>
        </p:nvSpPr>
        <p:spPr>
          <a:xfrm>
            <a:off x="2096746" y="1976847"/>
            <a:ext cx="8423208" cy="3241346"/>
          </a:xfrm>
          <a:prstGeom prst="rect">
            <a:avLst/>
          </a:prstGeom>
          <a:noFill/>
          <a:ln>
            <a:noFill/>
          </a:ln>
        </p:spPr>
        <p:txBody>
          <a:bodyPr spcFirstLastPara="1" vert="horz" wrap="square" lIns="91425" tIns="45700" rIns="91425" bIns="45700" rtlCol="0" anchor="t" anchorCtr="0">
            <a:noAutofit/>
          </a:bodyPr>
          <a:lstStyle/>
          <a:p>
            <a:pPr marL="0" indent="0">
              <a:spcBef>
                <a:spcPts val="0"/>
              </a:spcBef>
              <a:buClr>
                <a:schemeClr val="accent3"/>
              </a:buClr>
              <a:buSzPct val="100000"/>
              <a:buNone/>
            </a:pPr>
            <a:r>
              <a:rPr lang="en-US" sz="2400" dirty="0">
                <a:solidFill>
                  <a:schemeClr val="accent3"/>
                </a:solidFill>
                <a:latin typeface="Calibri"/>
                <a:ea typeface="Calibri"/>
                <a:cs typeface="Calibri"/>
                <a:sym typeface="Calibri"/>
              </a:rPr>
              <a:t>“Perhaps nothing indicates more impressively our contempt for alien customs than the general attitude taken toward the midwife”</a:t>
            </a:r>
            <a:endParaRPr sz="2400" dirty="0">
              <a:solidFill>
                <a:schemeClr val="accent3"/>
              </a:solidFill>
              <a:latin typeface="Calibri"/>
              <a:ea typeface="Calibri"/>
              <a:cs typeface="Calibri"/>
              <a:sym typeface="Calibri"/>
            </a:endParaRPr>
          </a:p>
          <a:p>
            <a:pPr lvl="3">
              <a:spcBef>
                <a:spcPts val="400"/>
              </a:spcBef>
              <a:buClr>
                <a:schemeClr val="accent3"/>
              </a:buClr>
              <a:buSzPts val="2000"/>
              <a:buFont typeface="Arial" panose="020B0604020202020204" pitchFamily="34" charset="0"/>
              <a:buChar char="•"/>
            </a:pPr>
            <a:r>
              <a:rPr lang="en-US" sz="2400" dirty="0">
                <a:solidFill>
                  <a:schemeClr val="accent3"/>
                </a:solidFill>
                <a:latin typeface="Calibri"/>
                <a:ea typeface="Calibri"/>
                <a:cs typeface="Calibri"/>
                <a:sym typeface="Calibri"/>
              </a:rPr>
              <a:t>Lillian Wald, Founder Henry Street  Settlement, 1920</a:t>
            </a:r>
            <a:endParaRPr sz="2400" dirty="0">
              <a:solidFill>
                <a:schemeClr val="accent3"/>
              </a:solidFill>
              <a:latin typeface="Calibri"/>
              <a:ea typeface="Calibri"/>
              <a:cs typeface="Calibri"/>
              <a:sym typeface="Calibri"/>
            </a:endParaRPr>
          </a:p>
          <a:p>
            <a:pPr lvl="3">
              <a:spcBef>
                <a:spcPts val="400"/>
              </a:spcBef>
              <a:buClr>
                <a:schemeClr val="accent3"/>
              </a:buClr>
              <a:buSzPts val="2000"/>
              <a:buFont typeface="Arial" panose="020B0604020202020204" pitchFamily="34" charset="0"/>
              <a:buChar char="•"/>
            </a:pPr>
            <a:endParaRPr sz="2400" dirty="0">
              <a:solidFill>
                <a:schemeClr val="accent3"/>
              </a:solidFill>
              <a:latin typeface="Calibri"/>
              <a:ea typeface="Calibri"/>
              <a:cs typeface="Calibri"/>
              <a:sym typeface="Calibri"/>
            </a:endParaRPr>
          </a:p>
          <a:p>
            <a:pPr marL="713232" lvl="1" indent="-342900">
              <a:spcBef>
                <a:spcPts val="480"/>
              </a:spcBef>
              <a:buClr>
                <a:schemeClr val="accent3"/>
              </a:buClr>
              <a:buSzPts val="2400"/>
              <a:buFont typeface="Arial" panose="020B0604020202020204" pitchFamily="34" charset="0"/>
              <a:buChar char="•"/>
            </a:pPr>
            <a:r>
              <a:rPr lang="en-US" b="0" i="0" u="none" strike="noStrike" cap="none" dirty="0">
                <a:solidFill>
                  <a:schemeClr val="accent3"/>
                </a:solidFill>
                <a:latin typeface="Calibri"/>
                <a:ea typeface="Calibri"/>
                <a:cs typeface="Calibri"/>
                <a:sym typeface="Calibri"/>
              </a:rPr>
              <a:t>Prejudice relegated native dress to dirty and inability to speak English to ignorance	</a:t>
            </a:r>
            <a:endParaRPr b="0" i="0" u="none" strike="noStrike" cap="none" dirty="0">
              <a:solidFill>
                <a:schemeClr val="accent3"/>
              </a:solidFill>
              <a:latin typeface="Calibri"/>
              <a:ea typeface="Calibri"/>
              <a:cs typeface="Calibri"/>
              <a:sym typeface="Calibri"/>
            </a:endParaRPr>
          </a:p>
          <a:p>
            <a:pPr marL="713232" lvl="1" indent="-342900">
              <a:spcBef>
                <a:spcPts val="480"/>
              </a:spcBef>
              <a:buClr>
                <a:schemeClr val="accent3"/>
              </a:buClr>
              <a:buSzPts val="2400"/>
              <a:buFont typeface="Arial" panose="020B0604020202020204" pitchFamily="34" charset="0"/>
              <a:buChar char="•"/>
            </a:pPr>
            <a:r>
              <a:rPr lang="en-US" b="0" i="0" u="none" strike="noStrike" cap="none" dirty="0">
                <a:solidFill>
                  <a:schemeClr val="accent3"/>
                </a:solidFill>
                <a:latin typeface="Calibri"/>
                <a:ea typeface="Calibri"/>
                <a:cs typeface="Calibri"/>
                <a:sym typeface="Calibri"/>
              </a:rPr>
              <a:t>50% had formal training in country of origin</a:t>
            </a:r>
            <a:endParaRPr b="0" i="0" u="none" strike="noStrike" cap="none" dirty="0">
              <a:solidFill>
                <a:schemeClr val="accent3"/>
              </a:solidFill>
              <a:latin typeface="Calibri"/>
              <a:ea typeface="Calibri"/>
              <a:cs typeface="Calibri"/>
              <a:sym typeface="Calibri"/>
            </a:endParaRPr>
          </a:p>
          <a:p>
            <a:pPr marL="1282700" lvl="2" indent="-342900">
              <a:spcBef>
                <a:spcPts val="400"/>
              </a:spcBef>
              <a:buClr>
                <a:schemeClr val="accent3"/>
              </a:buClr>
              <a:buSzPts val="2000"/>
              <a:buFont typeface="Arial" panose="020B0604020202020204" pitchFamily="34" charset="0"/>
              <a:buChar char="•"/>
            </a:pPr>
            <a:r>
              <a:rPr lang="en-US" sz="2400" dirty="0">
                <a:solidFill>
                  <a:schemeClr val="accent3"/>
                </a:solidFill>
                <a:latin typeface="Calibri"/>
                <a:ea typeface="Calibri"/>
                <a:cs typeface="Calibri"/>
                <a:sym typeface="Calibri"/>
              </a:rPr>
              <a:t>Austrian, Hungary, Italy, Germany, Russia</a:t>
            </a:r>
            <a:endParaRPr sz="2400" dirty="0">
              <a:solidFill>
                <a:schemeClr val="accent3"/>
              </a:solidFill>
              <a:latin typeface="Calibri"/>
              <a:ea typeface="Calibri"/>
              <a:cs typeface="Calibri"/>
              <a:sym typeface="Calibri"/>
            </a:endParaRPr>
          </a:p>
          <a:p>
            <a:pPr marL="1282700" lvl="2" indent="-342900">
              <a:spcBef>
                <a:spcPts val="400"/>
              </a:spcBef>
              <a:buClr>
                <a:schemeClr val="accent3"/>
              </a:buClr>
              <a:buSzPts val="2000"/>
              <a:buFont typeface="Arial" panose="020B0604020202020204" pitchFamily="34" charset="0"/>
              <a:buChar char="•"/>
            </a:pPr>
            <a:r>
              <a:rPr lang="en-US" sz="2400" dirty="0">
                <a:solidFill>
                  <a:schemeClr val="accent3"/>
                </a:solidFill>
                <a:latin typeface="Calibri"/>
                <a:ea typeface="Calibri"/>
                <a:cs typeface="Calibri"/>
                <a:sym typeface="Calibri"/>
              </a:rPr>
              <a:t>Japan</a:t>
            </a:r>
            <a:endParaRPr sz="2400" dirty="0">
              <a:solidFill>
                <a:schemeClr val="accent3"/>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2"/>
          <p:cNvSpPr txBox="1">
            <a:spLocks noGrp="1"/>
          </p:cNvSpPr>
          <p:nvPr>
            <p:ph type="title"/>
          </p:nvPr>
        </p:nvSpPr>
        <p:spPr>
          <a:xfrm>
            <a:off x="2015490" y="528668"/>
            <a:ext cx="8195310" cy="1181117"/>
          </a:xfrm>
          <a:prstGeom prst="rect">
            <a:avLst/>
          </a:prstGeom>
          <a:noFill/>
          <a:ln w="28575" cap="flat" cmpd="sng">
            <a:noFill/>
            <a:prstDash val="solid"/>
            <a:round/>
            <a:headEnd type="none" w="sm" len="sm"/>
            <a:tailEnd type="none" w="sm" len="sm"/>
          </a:ln>
        </p:spPr>
        <p:txBody>
          <a:bodyPr spcFirstLastPara="1" vert="horz" wrap="square" lIns="91425" tIns="45700" rIns="91425" bIns="45700" rtlCol="0" anchor="b" anchorCtr="0">
            <a:noAutofit/>
          </a:bodyPr>
          <a:lstStyle/>
          <a:p>
            <a:pPr algn="ctr">
              <a:spcBef>
                <a:spcPts val="0"/>
              </a:spcBef>
              <a:buClr>
                <a:schemeClr val="dk1"/>
              </a:buClr>
              <a:buSzPts val="4400"/>
            </a:pPr>
            <a:r>
              <a:rPr lang="en-US" dirty="0">
                <a:ea typeface="Calibri"/>
                <a:cs typeface="Calibri"/>
                <a:sym typeface="Calibri"/>
              </a:rPr>
              <a:t>Virtual Eradication of Midwifery in US by Early 1900’s</a:t>
            </a:r>
            <a:endParaRPr b="0" dirty="0">
              <a:ea typeface="Calibri"/>
              <a:cs typeface="Calibri"/>
              <a:sym typeface="Calibri"/>
            </a:endParaRPr>
          </a:p>
        </p:txBody>
      </p:sp>
      <p:cxnSp>
        <p:nvCxnSpPr>
          <p:cNvPr id="262" name="Google Shape;262;p12"/>
          <p:cNvCxnSpPr/>
          <p:nvPr/>
        </p:nvCxnSpPr>
        <p:spPr>
          <a:xfrm>
            <a:off x="2096745" y="2316480"/>
            <a:ext cx="6172200" cy="0"/>
          </a:xfrm>
          <a:prstGeom prst="straightConnector1">
            <a:avLst/>
          </a:prstGeom>
          <a:noFill/>
          <a:ln w="19050" cap="sq" cmpd="sng">
            <a:solidFill>
              <a:schemeClr val="lt1"/>
            </a:solidFill>
            <a:prstDash val="solid"/>
            <a:miter lim="800000"/>
            <a:headEnd type="none" w="sm" len="sm"/>
            <a:tailEnd type="none" w="sm" len="sm"/>
          </a:ln>
        </p:spPr>
      </p:cxnSp>
      <p:sp>
        <p:nvSpPr>
          <p:cNvPr id="263" name="Google Shape;263;p12"/>
          <p:cNvSpPr txBox="1">
            <a:spLocks noGrp="1"/>
          </p:cNvSpPr>
          <p:nvPr>
            <p:ph type="body" idx="1"/>
          </p:nvPr>
        </p:nvSpPr>
        <p:spPr>
          <a:xfrm>
            <a:off x="2015490" y="1881051"/>
            <a:ext cx="8195310" cy="3227119"/>
          </a:xfrm>
          <a:prstGeom prst="rect">
            <a:avLst/>
          </a:prstGeom>
          <a:noFill/>
          <a:ln>
            <a:noFill/>
          </a:ln>
        </p:spPr>
        <p:txBody>
          <a:bodyPr spcFirstLastPara="1" vert="horz" wrap="square" lIns="91425" tIns="45700" rIns="91425" bIns="45700" rtlCol="0" anchor="t" anchorCtr="0">
            <a:noAutofit/>
          </a:bodyPr>
          <a:lstStyle/>
          <a:p>
            <a:pPr>
              <a:spcBef>
                <a:spcPts val="0"/>
              </a:spcBef>
              <a:buClr>
                <a:schemeClr val="accent3"/>
              </a:buClr>
              <a:buSzPts val="3200"/>
            </a:pPr>
            <a:r>
              <a:rPr lang="en-US" sz="2400" dirty="0">
                <a:solidFill>
                  <a:schemeClr val="accent3"/>
                </a:solidFill>
                <a:latin typeface="Calibri"/>
                <a:ea typeface="Calibri"/>
                <a:cs typeface="Calibri"/>
                <a:sym typeface="Calibri"/>
              </a:rPr>
              <a:t>Lack of access to existing healthcare system</a:t>
            </a:r>
            <a:endParaRPr sz="2400" dirty="0">
              <a:solidFill>
                <a:schemeClr val="accent3"/>
              </a:solidFill>
              <a:latin typeface="Calibri"/>
              <a:ea typeface="Calibri"/>
              <a:cs typeface="Calibri"/>
              <a:sym typeface="Calibri"/>
            </a:endParaRPr>
          </a:p>
          <a:p>
            <a:pPr>
              <a:spcBef>
                <a:spcPts val="640"/>
              </a:spcBef>
              <a:buClr>
                <a:schemeClr val="accent3"/>
              </a:buClr>
              <a:buSzPts val="3200"/>
            </a:pPr>
            <a:r>
              <a:rPr lang="en-US" sz="2400" dirty="0">
                <a:solidFill>
                  <a:schemeClr val="accent3"/>
                </a:solidFill>
                <a:latin typeface="Calibri"/>
                <a:ea typeface="Calibri"/>
                <a:cs typeface="Calibri"/>
                <a:sym typeface="Calibri"/>
              </a:rPr>
              <a:t>Lack of access to schools </a:t>
            </a:r>
            <a:endParaRPr sz="2400" dirty="0">
              <a:solidFill>
                <a:schemeClr val="accent3"/>
              </a:solidFill>
              <a:latin typeface="Calibri"/>
              <a:ea typeface="Calibri"/>
              <a:cs typeface="Calibri"/>
              <a:sym typeface="Calibri"/>
            </a:endParaRPr>
          </a:p>
          <a:p>
            <a:pPr lvl="1">
              <a:spcBef>
                <a:spcPts val="560"/>
              </a:spcBef>
              <a:buClr>
                <a:schemeClr val="accent3"/>
              </a:buClr>
              <a:buSzPts val="2800"/>
              <a:buFont typeface="Arial" panose="020B0604020202020204" pitchFamily="34" charset="0"/>
              <a:buChar char="•"/>
            </a:pPr>
            <a:r>
              <a:rPr lang="en-US" b="0" i="0" u="none" strike="noStrike" cap="none" dirty="0">
                <a:solidFill>
                  <a:schemeClr val="accent3"/>
                </a:solidFill>
                <a:latin typeface="Calibri"/>
                <a:ea typeface="Calibri"/>
                <a:cs typeface="Calibri"/>
                <a:sym typeface="Calibri"/>
              </a:rPr>
              <a:t>Eliminated access during time of rapidly developing medical science and discoveries</a:t>
            </a:r>
            <a:endParaRPr dirty="0">
              <a:solidFill>
                <a:schemeClr val="accent3"/>
              </a:solidFill>
            </a:endParaRPr>
          </a:p>
          <a:p>
            <a:pPr lvl="1">
              <a:spcBef>
                <a:spcPts val="560"/>
              </a:spcBef>
              <a:buClr>
                <a:schemeClr val="accent3"/>
              </a:buClr>
              <a:buSzPts val="2800"/>
              <a:buFont typeface="Arial" panose="020B0604020202020204" pitchFamily="34" charset="0"/>
              <a:buChar char="•"/>
            </a:pPr>
            <a:r>
              <a:rPr lang="en-US" dirty="0">
                <a:solidFill>
                  <a:schemeClr val="accent3"/>
                </a:solidFill>
                <a:latin typeface="Calibri"/>
                <a:ea typeface="Calibri"/>
                <a:cs typeface="Calibri"/>
                <a:sym typeface="Calibri"/>
              </a:rPr>
              <a:t>Flexner Report:  1910</a:t>
            </a:r>
            <a:endParaRPr b="0" i="0" u="none" strike="noStrike" cap="none" dirty="0">
              <a:solidFill>
                <a:schemeClr val="accent3"/>
              </a:solidFill>
              <a:latin typeface="Calibri"/>
              <a:ea typeface="Calibri"/>
              <a:cs typeface="Calibri"/>
              <a:sym typeface="Calibri"/>
            </a:endParaRPr>
          </a:p>
          <a:p>
            <a:pPr>
              <a:spcBef>
                <a:spcPts val="640"/>
              </a:spcBef>
              <a:buClr>
                <a:schemeClr val="accent3"/>
              </a:buClr>
              <a:buSzPts val="3200"/>
            </a:pPr>
            <a:r>
              <a:rPr lang="en-US" sz="2400" dirty="0">
                <a:solidFill>
                  <a:schemeClr val="accent3"/>
                </a:solidFill>
                <a:latin typeface="Calibri"/>
                <a:ea typeface="Calibri"/>
                <a:cs typeface="Calibri"/>
                <a:sym typeface="Calibri"/>
              </a:rPr>
              <a:t>Lack of legal recognition and regulation</a:t>
            </a:r>
            <a:endParaRPr sz="2400" dirty="0">
              <a:solidFill>
                <a:schemeClr val="accent3"/>
              </a:solidFill>
              <a:latin typeface="Calibri"/>
              <a:ea typeface="Calibri"/>
              <a:cs typeface="Calibri"/>
              <a:sym typeface="Calibri"/>
            </a:endParaRPr>
          </a:p>
          <a:p>
            <a:pPr>
              <a:spcBef>
                <a:spcPts val="640"/>
              </a:spcBef>
              <a:buClr>
                <a:schemeClr val="accent3"/>
              </a:buClr>
              <a:buSzPts val="3200"/>
            </a:pPr>
            <a:r>
              <a:rPr lang="en-US" sz="2400" dirty="0">
                <a:solidFill>
                  <a:schemeClr val="accent3"/>
                </a:solidFill>
                <a:latin typeface="Calibri"/>
                <a:ea typeface="Calibri"/>
                <a:cs typeface="Calibri"/>
                <a:sym typeface="Calibri"/>
              </a:rPr>
              <a:t>Lack of national professional organization</a:t>
            </a:r>
            <a:endParaRPr sz="2400" dirty="0">
              <a:solidFill>
                <a:schemeClr val="accent3"/>
              </a:solidFill>
              <a:latin typeface="Calibri"/>
              <a:ea typeface="Calibri"/>
              <a:cs typeface="Calibri"/>
              <a:sym typeface="Calibri"/>
            </a:endParaRPr>
          </a:p>
          <a:p>
            <a:pPr>
              <a:spcBef>
                <a:spcPts val="640"/>
              </a:spcBef>
              <a:buClr>
                <a:schemeClr val="accent3"/>
              </a:buClr>
              <a:buSzPts val="3200"/>
            </a:pPr>
            <a:r>
              <a:rPr lang="en-US" sz="2400" dirty="0">
                <a:solidFill>
                  <a:schemeClr val="accent3"/>
                </a:solidFill>
                <a:latin typeface="Calibri"/>
                <a:ea typeface="Calibri"/>
                <a:cs typeface="Calibri"/>
                <a:sym typeface="Calibri"/>
              </a:rPr>
              <a:t>Ethnic, racial, and gender discrimination</a:t>
            </a:r>
            <a:endParaRPr dirty="0">
              <a:solidFill>
                <a:schemeClr val="accent3"/>
              </a:solidFill>
            </a:endParaRPr>
          </a:p>
          <a:p>
            <a:pPr lvl="1">
              <a:spcBef>
                <a:spcPts val="640"/>
              </a:spcBef>
              <a:buClr>
                <a:schemeClr val="accent3"/>
              </a:buClr>
              <a:buSzPts val="3200"/>
              <a:buFont typeface="Arial" panose="020B0604020202020204" pitchFamily="34" charset="0"/>
              <a:buChar char="•"/>
            </a:pPr>
            <a:r>
              <a:rPr lang="en-US" dirty="0">
                <a:solidFill>
                  <a:schemeClr val="accent3"/>
                </a:solidFill>
                <a:latin typeface="Calibri"/>
                <a:ea typeface="Calibri"/>
                <a:cs typeface="Calibri"/>
                <a:sym typeface="Calibri"/>
              </a:rPr>
              <a:t>Shepperd Towner Act:  1921</a:t>
            </a:r>
            <a:endParaRPr b="0" i="0" u="none" strike="noStrike" cap="none" dirty="0">
              <a:solidFill>
                <a:schemeClr val="accent3"/>
              </a:solidFill>
              <a:latin typeface="Calibri"/>
              <a:ea typeface="Calibri"/>
              <a:cs typeface="Calibri"/>
              <a:sym typeface="Calibri"/>
            </a:endParaRPr>
          </a:p>
          <a:p>
            <a:pPr>
              <a:spcBef>
                <a:spcPts val="640"/>
              </a:spcBef>
              <a:buClr>
                <a:schemeClr val="accent3"/>
              </a:buClr>
              <a:buSzPts val="3200"/>
            </a:pPr>
            <a:r>
              <a:rPr lang="en-US" sz="2400" dirty="0">
                <a:solidFill>
                  <a:schemeClr val="accent3"/>
                </a:solidFill>
                <a:latin typeface="Calibri"/>
                <a:ea typeface="Calibri"/>
                <a:cs typeface="Calibri"/>
                <a:sym typeface="Calibri"/>
              </a:rPr>
              <a:t>Distance, poverty, language differences</a:t>
            </a:r>
            <a:endParaRPr sz="2400" dirty="0">
              <a:solidFill>
                <a:schemeClr val="accent3"/>
              </a:solidFill>
              <a:latin typeface="Calibri"/>
              <a:ea typeface="Calibri"/>
              <a:cs typeface="Calibri"/>
              <a:sym typeface="Calibri"/>
            </a:endParaRPr>
          </a:p>
          <a:p>
            <a:pPr marL="0" indent="0">
              <a:spcBef>
                <a:spcPts val="640"/>
              </a:spcBef>
              <a:buClr>
                <a:schemeClr val="dk1"/>
              </a:buClr>
              <a:buSzPts val="3200"/>
              <a:buNone/>
            </a:pPr>
            <a:endParaRPr sz="2400"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3"/>
          <p:cNvSpPr txBox="1">
            <a:spLocks noGrp="1"/>
          </p:cNvSpPr>
          <p:nvPr>
            <p:ph type="title"/>
          </p:nvPr>
        </p:nvSpPr>
        <p:spPr>
          <a:xfrm>
            <a:off x="2015490" y="810623"/>
            <a:ext cx="7975177" cy="715553"/>
          </a:xfrm>
          <a:prstGeom prst="rect">
            <a:avLst/>
          </a:prstGeom>
          <a:noFill/>
          <a:ln w="28575" cap="flat" cmpd="sng">
            <a:noFill/>
            <a:prstDash val="solid"/>
            <a:round/>
            <a:headEnd type="none" w="sm" len="sm"/>
            <a:tailEnd type="none" w="sm" len="sm"/>
          </a:ln>
        </p:spPr>
        <p:txBody>
          <a:bodyPr spcFirstLastPara="1" vert="horz" wrap="square" lIns="91425" tIns="45700" rIns="91425" bIns="45700" rtlCol="0" anchor="b" anchorCtr="0">
            <a:noAutofit/>
          </a:bodyPr>
          <a:lstStyle/>
          <a:p>
            <a:pPr algn="ctr">
              <a:spcBef>
                <a:spcPts val="0"/>
              </a:spcBef>
              <a:buClr>
                <a:schemeClr val="lt1"/>
              </a:buClr>
              <a:buSzPts val="3500"/>
            </a:pPr>
            <a:r>
              <a:rPr lang="en-US" dirty="0"/>
              <a:t>20</a:t>
            </a:r>
            <a:r>
              <a:rPr lang="en-US" baseline="30000" dirty="0"/>
              <a:t>th</a:t>
            </a:r>
            <a:r>
              <a:rPr lang="en-US" dirty="0"/>
              <a:t> Century Birth</a:t>
            </a:r>
            <a:endParaRPr dirty="0"/>
          </a:p>
        </p:txBody>
      </p:sp>
      <p:cxnSp>
        <p:nvCxnSpPr>
          <p:cNvPr id="269" name="Google Shape;269;p13"/>
          <p:cNvCxnSpPr/>
          <p:nvPr/>
        </p:nvCxnSpPr>
        <p:spPr>
          <a:xfrm>
            <a:off x="2096745" y="2316480"/>
            <a:ext cx="6172200" cy="0"/>
          </a:xfrm>
          <a:prstGeom prst="straightConnector1">
            <a:avLst/>
          </a:prstGeom>
          <a:noFill/>
          <a:ln w="19050" cap="sq" cmpd="sng">
            <a:solidFill>
              <a:schemeClr val="lt1"/>
            </a:solidFill>
            <a:prstDash val="solid"/>
            <a:miter lim="800000"/>
            <a:headEnd type="none" w="sm" len="sm"/>
            <a:tailEnd type="none" w="sm" len="sm"/>
          </a:ln>
        </p:spPr>
      </p:cxnSp>
      <p:sp>
        <p:nvSpPr>
          <p:cNvPr id="270" name="Google Shape;270;p13"/>
          <p:cNvSpPr txBox="1">
            <a:spLocks noGrp="1"/>
          </p:cNvSpPr>
          <p:nvPr>
            <p:ph type="body" idx="1"/>
          </p:nvPr>
        </p:nvSpPr>
        <p:spPr>
          <a:xfrm>
            <a:off x="2096745" y="1959429"/>
            <a:ext cx="7893922" cy="2827009"/>
          </a:xfrm>
          <a:prstGeom prst="rect">
            <a:avLst/>
          </a:prstGeom>
          <a:noFill/>
          <a:ln>
            <a:noFill/>
          </a:ln>
        </p:spPr>
        <p:txBody>
          <a:bodyPr spcFirstLastPara="1" vert="horz" wrap="square" lIns="91425" tIns="45700" rIns="91425" bIns="45700" rtlCol="0" anchor="t" anchorCtr="0">
            <a:noAutofit/>
          </a:bodyPr>
          <a:lstStyle/>
          <a:p>
            <a:pPr marL="457200" indent="-457200">
              <a:spcBef>
                <a:spcPts val="0"/>
              </a:spcBef>
              <a:buClr>
                <a:schemeClr val="accent3"/>
              </a:buClr>
              <a:buSzPct val="100000"/>
            </a:pPr>
            <a:r>
              <a:rPr lang="en-US" sz="2400" dirty="0">
                <a:solidFill>
                  <a:schemeClr val="accent3"/>
                </a:solidFill>
              </a:rPr>
              <a:t>Historically women gave birth at home, supported by female family members, neighbors and midwives.</a:t>
            </a:r>
            <a:endParaRPr sz="2400" dirty="0">
              <a:solidFill>
                <a:schemeClr val="accent3"/>
              </a:solidFill>
            </a:endParaRPr>
          </a:p>
          <a:p>
            <a:pPr marL="457200" indent="-349250">
              <a:buClr>
                <a:schemeClr val="accent3"/>
              </a:buClr>
              <a:buSzPct val="100000"/>
            </a:pPr>
            <a:endParaRPr sz="2400" dirty="0">
              <a:solidFill>
                <a:schemeClr val="accent3"/>
              </a:solidFill>
            </a:endParaRPr>
          </a:p>
          <a:p>
            <a:pPr marL="457200" indent="-457200">
              <a:buClr>
                <a:schemeClr val="accent3"/>
              </a:buClr>
              <a:buSzPct val="100000"/>
            </a:pPr>
            <a:r>
              <a:rPr lang="en-US" sz="2400" dirty="0">
                <a:solidFill>
                  <a:schemeClr val="accent3"/>
                </a:solidFill>
              </a:rPr>
              <a:t>In the early 20</a:t>
            </a:r>
            <a:r>
              <a:rPr lang="en-US" sz="2400" baseline="30000" dirty="0">
                <a:solidFill>
                  <a:schemeClr val="accent3"/>
                </a:solidFill>
              </a:rPr>
              <a:t>th</a:t>
            </a:r>
            <a:r>
              <a:rPr lang="en-US" sz="2400" dirty="0">
                <a:solidFill>
                  <a:schemeClr val="accent3"/>
                </a:solidFill>
              </a:rPr>
              <a:t> century, there was a shift to giving birth under medical supervision (in hospitals)</a:t>
            </a:r>
            <a:endParaRPr sz="2400" dirty="0">
              <a:solidFill>
                <a:schemeClr val="accent3"/>
              </a:solidFill>
            </a:endParaRPr>
          </a:p>
          <a:p>
            <a:pPr marL="914400" lvl="1" indent="-457200">
              <a:buClr>
                <a:schemeClr val="accent3"/>
              </a:buClr>
              <a:buSzPct val="100000"/>
              <a:buChar char="•"/>
            </a:pPr>
            <a:r>
              <a:rPr lang="en-US" dirty="0">
                <a:solidFill>
                  <a:schemeClr val="accent3"/>
                </a:solidFill>
              </a:rPr>
              <a:t>Seeking pain relief </a:t>
            </a:r>
            <a:endParaRPr dirty="0">
              <a:solidFill>
                <a:schemeClr val="accent3"/>
              </a:solidFill>
            </a:endParaRPr>
          </a:p>
          <a:p>
            <a:pPr marL="914400" lvl="1" indent="-457200">
              <a:buClr>
                <a:schemeClr val="accent3"/>
              </a:buClr>
              <a:buSzPct val="100000"/>
              <a:buChar char="•"/>
            </a:pPr>
            <a:r>
              <a:rPr lang="en-US" dirty="0">
                <a:solidFill>
                  <a:schemeClr val="accent3"/>
                </a:solidFill>
              </a:rPr>
              <a:t>Reassurance from medical experts</a:t>
            </a:r>
            <a:endParaRPr dirty="0">
              <a:solidFill>
                <a:schemeClr val="accent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4"/>
          <p:cNvSpPr txBox="1">
            <a:spLocks noGrp="1"/>
          </p:cNvSpPr>
          <p:nvPr>
            <p:ph type="title"/>
          </p:nvPr>
        </p:nvSpPr>
        <p:spPr>
          <a:xfrm>
            <a:off x="1823146" y="1071154"/>
            <a:ext cx="8475481" cy="365217"/>
          </a:xfrm>
          <a:prstGeom prst="rect">
            <a:avLst/>
          </a:prstGeom>
          <a:solidFill>
            <a:srgbClr val="FFFFFF"/>
          </a:solidFill>
          <a:ln w="25400" cap="sq" cmpd="sng">
            <a:noFill/>
            <a:prstDash val="solid"/>
            <a:miter lim="800000"/>
            <a:headEnd type="none" w="sm" len="sm"/>
            <a:tailEnd type="none" w="sm" len="sm"/>
          </a:ln>
        </p:spPr>
        <p:txBody>
          <a:bodyPr spcFirstLastPara="1" vert="horz" wrap="square" lIns="91425" tIns="45700" rIns="91425" bIns="45700" rtlCol="0" anchor="ctr" anchorCtr="0">
            <a:noAutofit/>
          </a:bodyPr>
          <a:lstStyle/>
          <a:p>
            <a:pPr algn="ctr">
              <a:spcBef>
                <a:spcPts val="0"/>
              </a:spcBef>
              <a:buClr>
                <a:schemeClr val="dk1"/>
              </a:buClr>
              <a:buSzPts val="4400"/>
            </a:pPr>
            <a:r>
              <a:rPr lang="en-US" dirty="0">
                <a:ea typeface="Calibri"/>
                <a:cs typeface="Calibri"/>
                <a:sym typeface="Calibri"/>
              </a:rPr>
              <a:t>“Brought to Bed”</a:t>
            </a:r>
            <a:endParaRPr dirty="0"/>
          </a:p>
        </p:txBody>
      </p:sp>
      <p:sp>
        <p:nvSpPr>
          <p:cNvPr id="277" name="Google Shape;277;p14"/>
          <p:cNvSpPr txBox="1">
            <a:spLocks noGrp="1"/>
          </p:cNvSpPr>
          <p:nvPr>
            <p:ph type="body" idx="1"/>
          </p:nvPr>
        </p:nvSpPr>
        <p:spPr>
          <a:xfrm>
            <a:off x="1823146" y="2133601"/>
            <a:ext cx="8475481" cy="3887892"/>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accent3"/>
              </a:buClr>
              <a:buSzPct val="100000"/>
            </a:pPr>
            <a:r>
              <a:rPr lang="en-US" sz="2400" dirty="0">
                <a:solidFill>
                  <a:schemeClr val="accent3"/>
                </a:solidFill>
              </a:rPr>
              <a:t>Regular use of obstetrical interventions changed birthing position from upright to recumbent</a:t>
            </a:r>
            <a:endParaRPr dirty="0">
              <a:solidFill>
                <a:schemeClr val="accent3"/>
              </a:solidFill>
            </a:endParaRPr>
          </a:p>
          <a:p>
            <a:pPr lvl="1">
              <a:spcBef>
                <a:spcPts val="0"/>
              </a:spcBef>
              <a:buClr>
                <a:schemeClr val="accent3"/>
              </a:buClr>
              <a:buSzPct val="100000"/>
              <a:buFont typeface="Arial" panose="020B0604020202020204" pitchFamily="34" charset="0"/>
              <a:buChar char="•"/>
            </a:pPr>
            <a:r>
              <a:rPr lang="en-US" b="0" i="0" u="none" strike="noStrike" cap="none" dirty="0">
                <a:solidFill>
                  <a:schemeClr val="accent3"/>
                </a:solidFill>
              </a:rPr>
              <a:t>Instrumental delivery</a:t>
            </a:r>
            <a:endParaRPr dirty="0">
              <a:solidFill>
                <a:schemeClr val="accent3"/>
              </a:solidFill>
            </a:endParaRPr>
          </a:p>
          <a:p>
            <a:pPr lvl="1">
              <a:spcBef>
                <a:spcPts val="0"/>
              </a:spcBef>
              <a:buClr>
                <a:schemeClr val="accent3"/>
              </a:buClr>
              <a:buSzPct val="100000"/>
              <a:buFont typeface="Arial" panose="020B0604020202020204" pitchFamily="34" charset="0"/>
              <a:buChar char="•"/>
            </a:pPr>
            <a:r>
              <a:rPr lang="en-US" dirty="0">
                <a:solidFill>
                  <a:schemeClr val="accent3"/>
                </a:solidFill>
              </a:rPr>
              <a:t>Episiotomy and repair</a:t>
            </a:r>
            <a:endParaRPr dirty="0">
              <a:solidFill>
                <a:schemeClr val="accent3"/>
              </a:solidFill>
            </a:endParaRPr>
          </a:p>
          <a:p>
            <a:pPr lvl="1">
              <a:spcBef>
                <a:spcPts val="0"/>
              </a:spcBef>
              <a:buClr>
                <a:schemeClr val="accent3"/>
              </a:buClr>
              <a:buSzPct val="100000"/>
              <a:buFont typeface="Arial" panose="020B0604020202020204" pitchFamily="34" charset="0"/>
              <a:buChar char="•"/>
            </a:pPr>
            <a:r>
              <a:rPr lang="en-US" dirty="0">
                <a:solidFill>
                  <a:schemeClr val="accent3"/>
                </a:solidFill>
              </a:rPr>
              <a:t>Analgesia</a:t>
            </a:r>
            <a:endParaRPr dirty="0">
              <a:solidFill>
                <a:schemeClr val="accent3"/>
              </a:solidFill>
            </a:endParaRPr>
          </a:p>
          <a:p>
            <a:pPr lvl="1">
              <a:spcBef>
                <a:spcPts val="0"/>
              </a:spcBef>
              <a:buClr>
                <a:schemeClr val="accent3"/>
              </a:buClr>
              <a:buSzPct val="100000"/>
              <a:buFont typeface="Arial" panose="020B0604020202020204" pitchFamily="34" charset="0"/>
              <a:buChar char="•"/>
            </a:pPr>
            <a:endParaRPr b="0" i="0" u="none" strike="noStrike" cap="none" dirty="0">
              <a:solidFill>
                <a:schemeClr val="accent3"/>
              </a:solidFill>
              <a:latin typeface="Constantia"/>
              <a:ea typeface="Constantia"/>
              <a:cs typeface="Constantia"/>
              <a:sym typeface="Constantia"/>
            </a:endParaRPr>
          </a:p>
          <a:p>
            <a:pPr>
              <a:spcBef>
                <a:spcPts val="544"/>
              </a:spcBef>
              <a:buClr>
                <a:schemeClr val="accent3"/>
              </a:buClr>
              <a:buSzPct val="100000"/>
            </a:pPr>
            <a:r>
              <a:rPr lang="en-US" sz="2400" dirty="0">
                <a:solidFill>
                  <a:schemeClr val="accent3"/>
                </a:solidFill>
              </a:rPr>
              <a:t>Hospital become site of birth</a:t>
            </a:r>
            <a:endParaRPr sz="2400" dirty="0">
              <a:solidFill>
                <a:schemeClr val="accent3"/>
              </a:solidFill>
            </a:endParaRPr>
          </a:p>
          <a:p>
            <a:pPr lvl="1">
              <a:spcBef>
                <a:spcPts val="544"/>
              </a:spcBef>
              <a:buClr>
                <a:schemeClr val="accent3"/>
              </a:buClr>
              <a:buSzPct val="100000"/>
              <a:buFont typeface="Arial" panose="020B0604020202020204" pitchFamily="34" charset="0"/>
              <a:buChar char="•"/>
            </a:pPr>
            <a:r>
              <a:rPr lang="en-US" b="0" i="0" u="none" strike="noStrike" cap="none" dirty="0">
                <a:solidFill>
                  <a:schemeClr val="accent3"/>
                </a:solidFill>
              </a:rPr>
              <a:t>Increased intervention necessitated increased asepsis</a:t>
            </a:r>
            <a:endParaRPr dirty="0">
              <a:solidFill>
                <a:schemeClr val="accent3"/>
              </a:solidFill>
            </a:endParaRPr>
          </a:p>
          <a:p>
            <a:pPr lvl="1">
              <a:spcBef>
                <a:spcPts val="544"/>
              </a:spcBef>
              <a:buClr>
                <a:schemeClr val="accent3"/>
              </a:buClr>
              <a:buSzPct val="100000"/>
              <a:buFont typeface="Arial" panose="020B0604020202020204" pitchFamily="34" charset="0"/>
              <a:buChar char="•"/>
            </a:pPr>
            <a:r>
              <a:rPr lang="en-US" dirty="0">
                <a:solidFill>
                  <a:schemeClr val="accent3"/>
                </a:solidFill>
              </a:rPr>
              <a:t>Advent of anesthesia</a:t>
            </a:r>
            <a:endParaRPr dirty="0">
              <a:solidFill>
                <a:schemeClr val="accent3"/>
              </a:solidFill>
            </a:endParaRPr>
          </a:p>
          <a:p>
            <a:pPr marL="972820" lvl="1" indent="-342900">
              <a:spcBef>
                <a:spcPts val="544"/>
              </a:spcBef>
              <a:buClr>
                <a:schemeClr val="accent3"/>
              </a:buClr>
              <a:buSzPct val="100000"/>
              <a:buFont typeface="Arial" panose="020B0604020202020204" pitchFamily="34" charset="0"/>
              <a:buChar char="•"/>
            </a:pPr>
            <a:endParaRPr b="0" i="0" u="none" strike="noStrike" cap="none" dirty="0">
              <a:solidFill>
                <a:schemeClr val="accent3"/>
              </a:solidFill>
            </a:endParaRPr>
          </a:p>
          <a:p>
            <a:pPr>
              <a:spcBef>
                <a:spcPts val="544"/>
              </a:spcBef>
              <a:buClr>
                <a:schemeClr val="accent3"/>
              </a:buClr>
              <a:buSzPct val="100000"/>
            </a:pPr>
            <a:r>
              <a:rPr lang="en-US" sz="2400" dirty="0">
                <a:solidFill>
                  <a:schemeClr val="accent3"/>
                </a:solidFill>
              </a:rPr>
              <a:t>Birth shifted from generalist to specialty</a:t>
            </a:r>
            <a:endParaRPr sz="2400" dirty="0">
              <a:solidFill>
                <a:schemeClr val="accent3"/>
              </a:solidFill>
            </a:endParaRPr>
          </a:p>
          <a:p>
            <a:pPr marL="0" indent="0">
              <a:spcBef>
                <a:spcPts val="544"/>
              </a:spcBef>
              <a:buClr>
                <a:schemeClr val="dk1"/>
              </a:buClr>
              <a:buSzPts val="2720"/>
              <a:buNone/>
            </a:pPr>
            <a:endParaRPr sz="2400" dirty="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5"/>
          <p:cNvSpPr txBox="1">
            <a:spLocks noGrp="1"/>
          </p:cNvSpPr>
          <p:nvPr>
            <p:ph type="title" idx="4294967295"/>
          </p:nvPr>
        </p:nvSpPr>
        <p:spPr>
          <a:xfrm>
            <a:off x="2015490" y="365644"/>
            <a:ext cx="3840163" cy="1692275"/>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1"/>
              </a:buClr>
              <a:buSzPts val="4400"/>
            </a:pPr>
            <a:r>
              <a:rPr lang="en-US" dirty="0"/>
              <a:t>1920s – 1940s</a:t>
            </a:r>
            <a:endParaRPr dirty="0"/>
          </a:p>
        </p:txBody>
      </p:sp>
      <p:sp>
        <p:nvSpPr>
          <p:cNvPr id="284" name="Google Shape;284;p15"/>
          <p:cNvSpPr txBox="1">
            <a:spLocks noGrp="1"/>
          </p:cNvSpPr>
          <p:nvPr>
            <p:ph type="body" idx="4294967295"/>
          </p:nvPr>
        </p:nvSpPr>
        <p:spPr>
          <a:xfrm>
            <a:off x="2185852" y="1785262"/>
            <a:ext cx="5232400" cy="3828184"/>
          </a:xfrm>
          <a:prstGeom prst="rect">
            <a:avLst/>
          </a:prstGeom>
          <a:noFill/>
          <a:ln>
            <a:noFill/>
          </a:ln>
        </p:spPr>
        <p:txBody>
          <a:bodyPr spcFirstLastPara="1" vert="horz" wrap="square" lIns="91425" tIns="45700" rIns="91425" bIns="45700" rtlCol="0" anchor="t" anchorCtr="0">
            <a:noAutofit/>
          </a:bodyPr>
          <a:lstStyle/>
          <a:p>
            <a:pPr>
              <a:spcBef>
                <a:spcPts val="0"/>
              </a:spcBef>
              <a:buClr>
                <a:schemeClr val="accent3"/>
              </a:buClr>
              <a:buSzPct val="100000"/>
            </a:pPr>
            <a:r>
              <a:rPr lang="en-US" sz="2400" dirty="0">
                <a:solidFill>
                  <a:schemeClr val="accent3"/>
                </a:solidFill>
              </a:rPr>
              <a:t>Frequent use of forceps, episiotomies, anesthesia and deep sedation</a:t>
            </a:r>
            <a:endParaRPr sz="2400" dirty="0">
              <a:solidFill>
                <a:schemeClr val="accent3"/>
              </a:solidFill>
            </a:endParaRPr>
          </a:p>
          <a:p>
            <a:pPr>
              <a:buClr>
                <a:schemeClr val="accent3"/>
              </a:buClr>
              <a:buSzPct val="100000"/>
            </a:pPr>
            <a:r>
              <a:rPr lang="en-US" sz="2400" dirty="0">
                <a:solidFill>
                  <a:schemeClr val="accent3"/>
                </a:solidFill>
              </a:rPr>
              <a:t>Physicians did not understand aseptic technique</a:t>
            </a:r>
            <a:endParaRPr sz="2400" dirty="0">
              <a:solidFill>
                <a:schemeClr val="accent3"/>
              </a:solidFill>
            </a:endParaRPr>
          </a:p>
          <a:p>
            <a:pPr>
              <a:buClr>
                <a:schemeClr val="accent3"/>
              </a:buClr>
              <a:buSzPct val="100000"/>
            </a:pPr>
            <a:r>
              <a:rPr lang="en-US" sz="2400" dirty="0">
                <a:solidFill>
                  <a:schemeClr val="accent3"/>
                </a:solidFill>
              </a:rPr>
              <a:t>Infections spread more easily in the hospital</a:t>
            </a:r>
            <a:endParaRPr sz="2400" dirty="0">
              <a:solidFill>
                <a:schemeClr val="accent3"/>
              </a:solidFill>
            </a:endParaRPr>
          </a:p>
          <a:p>
            <a:pPr marL="469900" indent="-342900">
              <a:buClr>
                <a:schemeClr val="accent3"/>
              </a:buClr>
              <a:buSzPct val="100000"/>
            </a:pPr>
            <a:endParaRPr sz="2400" dirty="0">
              <a:solidFill>
                <a:schemeClr val="accent3"/>
              </a:solidFill>
            </a:endParaRPr>
          </a:p>
          <a:p>
            <a:pPr lvl="1">
              <a:buClr>
                <a:schemeClr val="accent3"/>
              </a:buClr>
              <a:buSzPct val="100000"/>
              <a:buFont typeface="Arial" panose="020B0604020202020204" pitchFamily="34" charset="0"/>
              <a:buChar char="•"/>
            </a:pPr>
            <a:r>
              <a:rPr lang="en-US" dirty="0">
                <a:solidFill>
                  <a:schemeClr val="accent3"/>
                </a:solidFill>
              </a:rPr>
              <a:t>This combination led to increased maternal mortality (although neonatal mortality dropped)</a:t>
            </a:r>
            <a:endParaRPr dirty="0">
              <a:solidFill>
                <a:schemeClr val="accent3"/>
              </a:solidFill>
            </a:endParaRPr>
          </a:p>
        </p:txBody>
      </p:sp>
      <p:pic>
        <p:nvPicPr>
          <p:cNvPr id="285" name="Google Shape;285;p15" descr="&lt;p&gt;The U.S. officially entered World War II in 1941, and by 1945 the &quot;baby boom&quot; was in full swing. Barbara* (just kidding! Mary was &lt;i&gt;still &lt;/i&gt;the most popular name; Barbara was the second most popular one but let's go with it) would have taken full advantage of all the medical advances happening at the time. While Twilight Sleep was still terrifyingly common (&lt;a href=&quot;https://archive.org/stream/twilightsleepin00smitgoog/twilightsleepin00smitgoog_djvu.txt&quot; target=&quot;_blank&quot;&gt;and just terrifying&lt;/a&gt;), Dr. Grantly Dick-Read published a book in 1942 on the benefits of natural childbirth, which gave new scientific credence to less invasive methods previous dismissed as old-fashioned. In addition, the Kinsey reports on human sexuality, the first comprehensive scientific examination of sex, came out in 1948, meaning that Babs would have had a slightly better understanding of her own reproductive organs and how they worked.&lt;/p&gt;"/>
          <p:cNvPicPr preferRelativeResize="0"/>
          <p:nvPr/>
        </p:nvPicPr>
        <p:blipFill rotWithShape="1">
          <a:blip r:embed="rId3">
            <a:alphaModFix/>
          </a:blip>
          <a:srcRect r="8854"/>
          <a:stretch/>
        </p:blipFill>
        <p:spPr>
          <a:xfrm>
            <a:off x="8169910" y="13"/>
            <a:ext cx="4013199" cy="6857987"/>
          </a:xfrm>
          <a:custGeom>
            <a:avLst/>
            <a:gdLst/>
            <a:ahLst/>
            <a:cxnLst/>
            <a:rect l="l" t="t" r="r" b="b"/>
            <a:pathLst>
              <a:path w="6313150" h="6857997" extrusionOk="0">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ln>
            <a:noFill/>
          </a:ln>
        </p:spPr>
      </p:pic>
      <p:cxnSp>
        <p:nvCxnSpPr>
          <p:cNvPr id="286" name="Google Shape;286;p15"/>
          <p:cNvCxnSpPr/>
          <p:nvPr/>
        </p:nvCxnSpPr>
        <p:spPr>
          <a:xfrm>
            <a:off x="2076450" y="1596364"/>
            <a:ext cx="3470910" cy="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3" name="Google Shape;293;p16"/>
          <p:cNvSpPr txBox="1">
            <a:spLocks noGrp="1"/>
          </p:cNvSpPr>
          <p:nvPr>
            <p:ph type="title"/>
          </p:nvPr>
        </p:nvSpPr>
        <p:spPr>
          <a:prstGeom prst="rect">
            <a:avLst/>
          </a:prstGeom>
          <a:noFill/>
          <a:ln>
            <a:noFill/>
          </a:ln>
        </p:spPr>
        <p:txBody>
          <a:bodyPr spcFirstLastPara="1" vert="horz" wrap="square" lIns="91425" tIns="45700" rIns="91425" bIns="45700" rtlCol="0" anchor="b" anchorCtr="0">
            <a:noAutofit/>
          </a:bodyPr>
          <a:lstStyle/>
          <a:p>
            <a:pPr>
              <a:spcBef>
                <a:spcPts val="0"/>
              </a:spcBef>
              <a:buClr>
                <a:schemeClr val="dk1"/>
              </a:buClr>
              <a:buSzPts val="3600"/>
            </a:pPr>
            <a:r>
              <a:rPr lang="en-US" dirty="0"/>
              <a:t>Maternal Mortality Rates in the U.S.</a:t>
            </a:r>
            <a:endParaRPr dirty="0">
              <a:solidFill>
                <a:srgbClr val="000000"/>
              </a:solidFill>
              <a:latin typeface="Calibri"/>
              <a:ea typeface="Calibri"/>
              <a:cs typeface="Calibri"/>
              <a:sym typeface="Calibri"/>
            </a:endParaRPr>
          </a:p>
        </p:txBody>
      </p:sp>
      <p:pic>
        <p:nvPicPr>
          <p:cNvPr id="294" name="Google Shape;294;p16"/>
          <p:cNvPicPr preferRelativeResize="0"/>
          <p:nvPr/>
        </p:nvPicPr>
        <p:blipFill rotWithShape="1">
          <a:blip r:embed="rId3">
            <a:alphaModFix/>
          </a:blip>
          <a:srcRect/>
          <a:stretch/>
        </p:blipFill>
        <p:spPr>
          <a:xfrm>
            <a:off x="2565763" y="1688511"/>
            <a:ext cx="8534400" cy="500653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17" descr="http://3.bp.blogspot.com/-YjA3K0QXf6g/Tidza0g9Y1I/AAAAAAAAApY/m_r-NaN_uRU/s1600/International+Trends+in+Home+Birth.png"/>
          <p:cNvPicPr preferRelativeResize="0"/>
          <p:nvPr/>
        </p:nvPicPr>
        <p:blipFill rotWithShape="1">
          <a:blip r:embed="rId3">
            <a:alphaModFix/>
          </a:blip>
          <a:srcRect t="20836"/>
          <a:stretch/>
        </p:blipFill>
        <p:spPr>
          <a:xfrm>
            <a:off x="2774833" y="1911526"/>
            <a:ext cx="6804532" cy="4026588"/>
          </a:xfrm>
          <a:prstGeom prst="rect">
            <a:avLst/>
          </a:prstGeom>
          <a:noFill/>
          <a:ln>
            <a:noFill/>
          </a:ln>
        </p:spPr>
      </p:pic>
      <p:sp>
        <p:nvSpPr>
          <p:cNvPr id="302" name="Google Shape;302;p17"/>
          <p:cNvSpPr txBox="1">
            <a:spLocks noGrp="1"/>
          </p:cNvSpPr>
          <p:nvPr>
            <p:ph type="title"/>
          </p:nvPr>
        </p:nvSpPr>
        <p:spPr>
          <a:prstGeom prst="rect">
            <a:avLst/>
          </a:prstGeom>
          <a:noFill/>
          <a:ln>
            <a:noFill/>
          </a:ln>
        </p:spPr>
        <p:txBody>
          <a:bodyPr spcFirstLastPara="1" vert="horz" wrap="square" lIns="91425" tIns="45700" rIns="91425" bIns="45700" rtlCol="0" anchor="b" anchorCtr="0">
            <a:noAutofit/>
          </a:bodyPr>
          <a:lstStyle/>
          <a:p>
            <a:pPr algn="ctr">
              <a:spcBef>
                <a:spcPts val="0"/>
              </a:spcBef>
              <a:buClr>
                <a:srgbClr val="000000"/>
              </a:buClr>
              <a:buSzPts val="2700"/>
            </a:pPr>
            <a:r>
              <a:rPr lang="en-US" dirty="0">
                <a:ea typeface="Calibri"/>
                <a:cs typeface="Calibri"/>
                <a:sym typeface="Calibri"/>
              </a:rPr>
              <a:t>International Trends in Home Birth, </a:t>
            </a:r>
            <a:br>
              <a:rPr lang="en-US" dirty="0">
                <a:ea typeface="Calibri"/>
                <a:cs typeface="Calibri"/>
                <a:sym typeface="Calibri"/>
              </a:rPr>
            </a:br>
            <a:r>
              <a:rPr lang="en-US" dirty="0">
                <a:ea typeface="Calibri"/>
                <a:cs typeface="Calibri"/>
                <a:sym typeface="Calibri"/>
              </a:rPr>
              <a:t>1935-2008</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9" name="Google Shape;309;p18"/>
          <p:cNvSpPr txBox="1">
            <a:spLocks noGrp="1"/>
          </p:cNvSpPr>
          <p:nvPr>
            <p:ph type="title"/>
          </p:nvPr>
        </p:nvSpPr>
        <p:spPr>
          <a:prstGeom prst="rect">
            <a:avLst/>
          </a:prstGeom>
          <a:noFill/>
          <a:ln>
            <a:noFill/>
          </a:ln>
        </p:spPr>
        <p:txBody>
          <a:bodyPr spcFirstLastPara="1" vert="horz" wrap="square" lIns="91425" tIns="45700" rIns="91425" bIns="45700" rtlCol="0" anchor="b" anchorCtr="0">
            <a:noAutofit/>
          </a:bodyPr>
          <a:lstStyle/>
          <a:p>
            <a:pPr algn="ctr">
              <a:spcBef>
                <a:spcPts val="0"/>
              </a:spcBef>
              <a:buClr>
                <a:srgbClr val="000000"/>
              </a:buClr>
              <a:buSzPts val="2700"/>
            </a:pPr>
            <a:r>
              <a:rPr lang="en-US" dirty="0"/>
              <a:t>1940’s: Natural Childbirth Movement</a:t>
            </a:r>
            <a:endParaRPr dirty="0"/>
          </a:p>
        </p:txBody>
      </p:sp>
      <p:sp>
        <p:nvSpPr>
          <p:cNvPr id="310" name="Google Shape;310;p18"/>
          <p:cNvSpPr txBox="1">
            <a:spLocks noGrp="1"/>
          </p:cNvSpPr>
          <p:nvPr>
            <p:ph type="body" idx="4294967295"/>
          </p:nvPr>
        </p:nvSpPr>
        <p:spPr>
          <a:xfrm>
            <a:off x="1994263" y="3361510"/>
            <a:ext cx="8165556" cy="1770970"/>
          </a:xfrm>
          <a:prstGeom prst="rect">
            <a:avLst/>
          </a:prstGeom>
          <a:noFill/>
          <a:ln>
            <a:noFill/>
          </a:ln>
        </p:spPr>
        <p:txBody>
          <a:bodyPr spcFirstLastPara="1" vert="horz" wrap="square" lIns="91425" tIns="45700" rIns="91425" bIns="45700" rtlCol="0" anchor="ctr" anchorCtr="0">
            <a:noAutofit/>
          </a:bodyPr>
          <a:lstStyle/>
          <a:p>
            <a:pPr marL="342900" indent="-342900">
              <a:spcBef>
                <a:spcPts val="392"/>
              </a:spcBef>
              <a:buClr>
                <a:schemeClr val="accent3"/>
              </a:buClr>
              <a:buSzPts val="1960"/>
            </a:pPr>
            <a:r>
              <a:rPr lang="en-US" sz="2200" i="1" dirty="0">
                <a:solidFill>
                  <a:schemeClr val="accent3"/>
                </a:solidFill>
              </a:rPr>
              <a:t>Childbirth without Fear</a:t>
            </a:r>
            <a:r>
              <a:rPr lang="en-US" sz="2200" dirty="0">
                <a:solidFill>
                  <a:schemeClr val="accent3"/>
                </a:solidFill>
              </a:rPr>
              <a:t> was published in England 1933, US in 1944</a:t>
            </a:r>
            <a:endParaRPr sz="2200" dirty="0">
              <a:solidFill>
                <a:schemeClr val="accent3"/>
              </a:solidFill>
            </a:endParaRPr>
          </a:p>
          <a:p>
            <a:pPr marL="342900" indent="-342900">
              <a:spcBef>
                <a:spcPts val="0"/>
              </a:spcBef>
              <a:buClr>
                <a:schemeClr val="accent3"/>
              </a:buClr>
              <a:buSzPts val="2240"/>
            </a:pPr>
            <a:r>
              <a:rPr lang="en-US" sz="2200" dirty="0">
                <a:solidFill>
                  <a:schemeClr val="accent3"/>
                </a:solidFill>
              </a:rPr>
              <a:t>Redefinition of “Womanhood” following WWII</a:t>
            </a:r>
            <a:endParaRPr sz="2200" dirty="0">
              <a:solidFill>
                <a:schemeClr val="accent3"/>
              </a:solidFill>
            </a:endParaRPr>
          </a:p>
          <a:p>
            <a:pPr marL="342900" indent="-342900">
              <a:spcBef>
                <a:spcPts val="448"/>
              </a:spcBef>
              <a:buClr>
                <a:schemeClr val="accent3"/>
              </a:buClr>
              <a:buSzPts val="2240"/>
            </a:pPr>
            <a:r>
              <a:rPr lang="en-US" sz="2200" dirty="0">
                <a:solidFill>
                  <a:schemeClr val="accent3"/>
                </a:solidFill>
              </a:rPr>
              <a:t>Growing awareness of the dangers of certain “standard” OB procedures </a:t>
            </a:r>
            <a:endParaRPr sz="2200" dirty="0">
              <a:solidFill>
                <a:schemeClr val="accent3"/>
              </a:solidFill>
            </a:endParaRPr>
          </a:p>
          <a:p>
            <a:pPr marL="342900" indent="-342900">
              <a:spcBef>
                <a:spcPts val="448"/>
              </a:spcBef>
              <a:buClr>
                <a:schemeClr val="accent3"/>
              </a:buClr>
              <a:buSzPts val="2240"/>
            </a:pPr>
            <a:r>
              <a:rPr lang="en-US" sz="2200" dirty="0">
                <a:solidFill>
                  <a:schemeClr val="accent3"/>
                </a:solidFill>
              </a:rPr>
              <a:t>Spinal anesthesia was introduced in 1940s</a:t>
            </a:r>
            <a:endParaRPr sz="2200" dirty="0">
              <a:solidFill>
                <a:schemeClr val="accent3"/>
              </a:solidFill>
            </a:endParaRPr>
          </a:p>
          <a:p>
            <a:pPr marL="342900" indent="-342900">
              <a:spcBef>
                <a:spcPts val="392"/>
              </a:spcBef>
              <a:buClr>
                <a:schemeClr val="accent3"/>
              </a:buClr>
              <a:buSzPts val="1960"/>
            </a:pPr>
            <a:r>
              <a:rPr lang="en-US" sz="2200" dirty="0">
                <a:solidFill>
                  <a:schemeClr val="accent3"/>
                </a:solidFill>
              </a:rPr>
              <a:t>Advent of childbirth classes 1950’s and movement towards Natural Childbirth</a:t>
            </a:r>
            <a:endParaRPr sz="2200" dirty="0">
              <a:solidFill>
                <a:schemeClr val="accent3"/>
              </a:solidFill>
            </a:endParaRPr>
          </a:p>
          <a:p>
            <a:pPr marL="1257300" lvl="2" indent="-342900">
              <a:spcBef>
                <a:spcPts val="336"/>
              </a:spcBef>
              <a:buClr>
                <a:schemeClr val="accent3"/>
              </a:buClr>
              <a:buSzPts val="1679"/>
              <a:buChar char="•"/>
            </a:pPr>
            <a:r>
              <a:rPr lang="en-US" sz="2200" dirty="0">
                <a:solidFill>
                  <a:schemeClr val="accent3"/>
                </a:solidFill>
              </a:rPr>
              <a:t>The “Lamaze” method became popular in the US in 1960s</a:t>
            </a:r>
            <a:endParaRPr sz="2200" dirty="0">
              <a:solidFill>
                <a:schemeClr val="accent3"/>
              </a:solidFill>
            </a:endParaRPr>
          </a:p>
          <a:p>
            <a:pPr marL="485140" indent="-200660">
              <a:spcBef>
                <a:spcPts val="448"/>
              </a:spcBef>
              <a:buClr>
                <a:schemeClr val="dk1"/>
              </a:buClr>
              <a:buSzPts val="2240"/>
              <a:buNone/>
            </a:pPr>
            <a:endParaRPr sz="2000" dirty="0">
              <a:solidFill>
                <a:schemeClr val="accent3"/>
              </a:solidFill>
            </a:endParaRPr>
          </a:p>
          <a:p>
            <a:pPr marL="485140" indent="-200660">
              <a:spcBef>
                <a:spcPts val="448"/>
              </a:spcBef>
              <a:buClr>
                <a:schemeClr val="dk1"/>
              </a:buClr>
              <a:buSzPts val="2240"/>
              <a:buNone/>
            </a:pPr>
            <a:endParaRPr sz="2000" dirty="0">
              <a:solidFill>
                <a:schemeClr val="accent3"/>
              </a:solidFill>
            </a:endParaRPr>
          </a:p>
          <a:p>
            <a:pPr marL="485140" indent="-200660">
              <a:spcBef>
                <a:spcPts val="448"/>
              </a:spcBef>
              <a:buClr>
                <a:schemeClr val="dk1"/>
              </a:buClr>
              <a:buSzPts val="2240"/>
              <a:buNone/>
            </a:pPr>
            <a:endParaRPr sz="2000" dirty="0">
              <a:solidFill>
                <a:schemeClr val="accent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9"/>
          <p:cNvSpPr/>
          <p:nvPr/>
        </p:nvSpPr>
        <p:spPr>
          <a:xfrm>
            <a:off x="1485810" y="4805341"/>
            <a:ext cx="6870771" cy="1490093"/>
          </a:xfrm>
          <a:custGeom>
            <a:avLst/>
            <a:gdLst/>
            <a:ahLst/>
            <a:cxnLst/>
            <a:rect l="l" t="t" r="r" b="b"/>
            <a:pathLst>
              <a:path w="9161029" h="1490093" extrusionOk="0">
                <a:moveTo>
                  <a:pt x="0" y="0"/>
                </a:moveTo>
                <a:lnTo>
                  <a:pt x="2046494" y="0"/>
                </a:lnTo>
                <a:lnTo>
                  <a:pt x="2496613" y="0"/>
                </a:lnTo>
                <a:lnTo>
                  <a:pt x="3235839" y="0"/>
                </a:lnTo>
                <a:lnTo>
                  <a:pt x="9161029" y="0"/>
                </a:lnTo>
                <a:lnTo>
                  <a:pt x="8470921" y="1490093"/>
                </a:lnTo>
                <a:lnTo>
                  <a:pt x="0" y="1490093"/>
                </a:lnTo>
                <a:close/>
              </a:path>
            </a:pathLst>
          </a:custGeom>
          <a:solidFill>
            <a:schemeClr val="tx2">
              <a:alpha val="40000"/>
            </a:schemeClr>
          </a:solidFill>
          <a:ln>
            <a:noFill/>
          </a:ln>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Calibri"/>
              <a:ea typeface="Calibri"/>
              <a:cs typeface="Calibri"/>
              <a:sym typeface="Calibri"/>
            </a:endParaRPr>
          </a:p>
        </p:txBody>
      </p:sp>
      <p:sp>
        <p:nvSpPr>
          <p:cNvPr id="316" name="Google Shape;316;p19"/>
          <p:cNvSpPr txBox="1">
            <a:spLocks noGrp="1"/>
          </p:cNvSpPr>
          <p:nvPr>
            <p:ph type="title" idx="4294967295"/>
          </p:nvPr>
        </p:nvSpPr>
        <p:spPr>
          <a:xfrm>
            <a:off x="1473204" y="4933897"/>
            <a:ext cx="6572250" cy="1199060"/>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1"/>
              </a:buClr>
              <a:buSzPts val="4400"/>
            </a:pPr>
            <a:r>
              <a:rPr lang="en-US" sz="3400" b="0" dirty="0">
                <a:latin typeface="Calibri"/>
                <a:ea typeface="Calibri"/>
                <a:cs typeface="Calibri"/>
                <a:sym typeface="Calibri"/>
              </a:rPr>
              <a:t>Gradual Reemergence of Nurse-Midwifery</a:t>
            </a:r>
            <a:endParaRPr dirty="0"/>
          </a:p>
        </p:txBody>
      </p:sp>
      <p:sp>
        <p:nvSpPr>
          <p:cNvPr id="317" name="Google Shape;317;p19"/>
          <p:cNvSpPr/>
          <p:nvPr/>
        </p:nvSpPr>
        <p:spPr>
          <a:xfrm>
            <a:off x="8079328" y="4805341"/>
            <a:ext cx="2571723" cy="1490093"/>
          </a:xfrm>
          <a:custGeom>
            <a:avLst/>
            <a:gdLst/>
            <a:ahLst/>
            <a:cxnLst/>
            <a:rect l="l" t="t" r="r" b="b"/>
            <a:pathLst>
              <a:path w="3428963" h="1490093" extrusionOk="0">
                <a:moveTo>
                  <a:pt x="690108" y="0"/>
                </a:moveTo>
                <a:lnTo>
                  <a:pt x="3428963" y="0"/>
                </a:lnTo>
                <a:lnTo>
                  <a:pt x="3428963" y="1490093"/>
                </a:lnTo>
                <a:lnTo>
                  <a:pt x="0" y="1490093"/>
                </a:lnTo>
                <a:close/>
              </a:path>
            </a:pathLst>
          </a:custGeom>
          <a:solidFill>
            <a:schemeClr val="accent2">
              <a:lumMod val="75000"/>
              <a:alpha val="69411"/>
            </a:schemeClr>
          </a:solidFill>
          <a:ln>
            <a:noFill/>
          </a:ln>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Calibri"/>
              <a:ea typeface="Calibri"/>
              <a:cs typeface="Calibri"/>
              <a:sym typeface="Calibri"/>
            </a:endParaRPr>
          </a:p>
        </p:txBody>
      </p:sp>
      <p:grpSp>
        <p:nvGrpSpPr>
          <p:cNvPr id="318" name="Google Shape;318;p19"/>
          <p:cNvGrpSpPr/>
          <p:nvPr/>
        </p:nvGrpSpPr>
        <p:grpSpPr>
          <a:xfrm>
            <a:off x="1473204" y="-11851"/>
            <a:ext cx="9177847" cy="4706651"/>
            <a:chOff x="-14598" y="-175568"/>
            <a:chExt cx="7915902" cy="4290515"/>
          </a:xfrm>
        </p:grpSpPr>
        <p:sp>
          <p:nvSpPr>
            <p:cNvPr id="319" name="Google Shape;319;p19"/>
            <p:cNvSpPr/>
            <p:nvPr/>
          </p:nvSpPr>
          <p:spPr>
            <a:xfrm>
              <a:off x="3" y="3287181"/>
              <a:ext cx="7886701" cy="791955"/>
            </a:xfrm>
            <a:prstGeom prst="rect">
              <a:avLst/>
            </a:prstGeom>
            <a:solidFill>
              <a:srgbClr val="1A9A7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2000"/>
              </a:pPr>
              <a:endParaRPr sz="2000">
                <a:solidFill>
                  <a:srgbClr val="000000"/>
                </a:solidFill>
                <a:latin typeface="Arial"/>
                <a:ea typeface="Arial"/>
                <a:cs typeface="Arial"/>
                <a:sym typeface="Arial"/>
              </a:endParaRPr>
            </a:p>
          </p:txBody>
        </p:sp>
        <p:sp>
          <p:nvSpPr>
            <p:cNvPr id="320" name="Google Shape;320;p19"/>
            <p:cNvSpPr txBox="1"/>
            <p:nvPr/>
          </p:nvSpPr>
          <p:spPr>
            <a:xfrm>
              <a:off x="-14598" y="3322992"/>
              <a:ext cx="7886703" cy="791955"/>
            </a:xfrm>
            <a:prstGeom prst="rect">
              <a:avLst/>
            </a:prstGeom>
            <a:noFill/>
            <a:ln>
              <a:noFill/>
            </a:ln>
          </p:spPr>
          <p:txBody>
            <a:bodyPr spcFirstLastPara="1" wrap="square" lIns="142225" tIns="142225" rIns="142225" bIns="142225" anchor="ctr" anchorCtr="0">
              <a:noAutofit/>
            </a:bodyPr>
            <a:lstStyle/>
            <a:p>
              <a:pPr algn="ctr">
                <a:lnSpc>
                  <a:spcPct val="90000"/>
                </a:lnSpc>
                <a:buClr>
                  <a:srgbClr val="000000"/>
                </a:buClr>
                <a:buSzPts val="2400"/>
              </a:pPr>
              <a:r>
                <a:rPr lang="en-US" sz="2400">
                  <a:solidFill>
                    <a:schemeClr val="lt1"/>
                  </a:solidFill>
                  <a:latin typeface="Calibri"/>
                  <a:ea typeface="Calibri"/>
                  <a:cs typeface="Calibri"/>
                  <a:sym typeface="Calibri"/>
                </a:rPr>
                <a:t>Concurrently, nurse-midwifery became recognized as non-interventive care providers supportive of natural childbirth techniques</a:t>
              </a:r>
              <a:endParaRPr sz="2400">
                <a:solidFill>
                  <a:srgbClr val="000000"/>
                </a:solidFill>
                <a:latin typeface="Arial"/>
                <a:ea typeface="Arial"/>
                <a:cs typeface="Arial"/>
                <a:sym typeface="Arial"/>
              </a:endParaRPr>
            </a:p>
          </p:txBody>
        </p:sp>
        <p:sp>
          <p:nvSpPr>
            <p:cNvPr id="321" name="Google Shape;321;p19"/>
            <p:cNvSpPr/>
            <p:nvPr/>
          </p:nvSpPr>
          <p:spPr>
            <a:xfrm rot="10800000">
              <a:off x="29212" y="-51887"/>
              <a:ext cx="7872092" cy="3339067"/>
            </a:xfrm>
            <a:prstGeom prst="upArrowCallout">
              <a:avLst>
                <a:gd name="adj1" fmla="val 7820"/>
                <a:gd name="adj2" fmla="val 14960"/>
                <a:gd name="adj3" fmla="val 17463"/>
                <a:gd name="adj4" fmla="val 75757"/>
              </a:avLst>
            </a:prstGeom>
            <a:solidFill>
              <a:srgbClr val="1A9A7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2000"/>
              </a:pPr>
              <a:endParaRPr sz="2000">
                <a:solidFill>
                  <a:srgbClr val="000000"/>
                </a:solidFill>
                <a:latin typeface="Arial"/>
                <a:ea typeface="Arial"/>
                <a:cs typeface="Arial"/>
                <a:sym typeface="Arial"/>
              </a:endParaRPr>
            </a:p>
          </p:txBody>
        </p:sp>
        <p:sp>
          <p:nvSpPr>
            <p:cNvPr id="322" name="Google Shape;322;p19"/>
            <p:cNvSpPr txBox="1"/>
            <p:nvPr/>
          </p:nvSpPr>
          <p:spPr>
            <a:xfrm>
              <a:off x="-14598" y="-175568"/>
              <a:ext cx="7886704" cy="872406"/>
            </a:xfrm>
            <a:prstGeom prst="rect">
              <a:avLst/>
            </a:prstGeom>
            <a:noFill/>
            <a:ln>
              <a:noFill/>
            </a:ln>
          </p:spPr>
          <p:txBody>
            <a:bodyPr spcFirstLastPara="1" wrap="square" lIns="142225" tIns="142225" rIns="142225" bIns="142225" anchor="ctr" anchorCtr="0">
              <a:noAutofit/>
            </a:bodyPr>
            <a:lstStyle/>
            <a:p>
              <a:pPr algn="ctr">
                <a:lnSpc>
                  <a:spcPct val="90000"/>
                </a:lnSpc>
                <a:buClr>
                  <a:srgbClr val="000000"/>
                </a:buClr>
                <a:buSzPts val="2400"/>
              </a:pPr>
              <a:r>
                <a:rPr lang="en-US" sz="2400" dirty="0">
                  <a:solidFill>
                    <a:schemeClr val="lt1"/>
                  </a:solidFill>
                  <a:latin typeface="Calibri"/>
                  <a:ea typeface="Calibri"/>
                  <a:cs typeface="Calibri"/>
                  <a:sym typeface="Calibri"/>
                </a:rPr>
                <a:t>The first programs were designed to meet needs of specific populations</a:t>
              </a:r>
              <a:endParaRPr sz="2400" dirty="0">
                <a:solidFill>
                  <a:schemeClr val="lt1"/>
                </a:solidFill>
                <a:latin typeface="Calibri"/>
                <a:ea typeface="Calibri"/>
                <a:cs typeface="Calibri"/>
                <a:sym typeface="Calibri"/>
              </a:endParaRPr>
            </a:p>
          </p:txBody>
        </p:sp>
        <p:sp>
          <p:nvSpPr>
            <p:cNvPr id="323" name="Google Shape;323;p19"/>
            <p:cNvSpPr txBox="1"/>
            <p:nvPr/>
          </p:nvSpPr>
          <p:spPr>
            <a:xfrm>
              <a:off x="204517" y="658198"/>
              <a:ext cx="1971674" cy="1428683"/>
            </a:xfrm>
            <a:prstGeom prst="rect">
              <a:avLst/>
            </a:prstGeom>
            <a:noFill/>
            <a:ln>
              <a:noFill/>
            </a:ln>
          </p:spPr>
          <p:txBody>
            <a:bodyPr spcFirstLastPara="1" wrap="square" lIns="78225" tIns="13950" rIns="78225" bIns="13950" anchor="t" anchorCtr="0">
              <a:noAutofit/>
            </a:bodyPr>
            <a:lstStyle/>
            <a:p>
              <a:pPr>
                <a:lnSpc>
                  <a:spcPct val="90000"/>
                </a:lnSpc>
                <a:buClr>
                  <a:srgbClr val="000000"/>
                </a:buClr>
                <a:buSzPts val="2000"/>
              </a:pPr>
              <a:r>
                <a:rPr lang="en-US" sz="2000" dirty="0">
                  <a:solidFill>
                    <a:schemeClr val="dk1"/>
                  </a:solidFill>
                  <a:latin typeface="Calibri"/>
                  <a:ea typeface="Calibri"/>
                  <a:cs typeface="Calibri"/>
                  <a:sym typeface="Calibri"/>
                </a:rPr>
                <a:t>Maternity Center Association 1921</a:t>
              </a:r>
              <a:endParaRPr sz="2000" dirty="0">
                <a:solidFill>
                  <a:schemeClr val="dk1"/>
                </a:solidFill>
                <a:latin typeface="Calibri"/>
                <a:ea typeface="Calibri"/>
                <a:cs typeface="Calibri"/>
                <a:sym typeface="Calibri"/>
              </a:endParaRPr>
            </a:p>
            <a:p>
              <a:pPr marL="57150" lvl="1" indent="-57150">
                <a:lnSpc>
                  <a:spcPct val="90000"/>
                </a:lnSpc>
                <a:spcBef>
                  <a:spcPts val="385"/>
                </a:spcBef>
                <a:buClr>
                  <a:schemeClr val="dk1"/>
                </a:buClr>
                <a:buSzPts val="900"/>
                <a:buFont typeface="Calibri"/>
                <a:buChar char="•"/>
              </a:pPr>
              <a:r>
                <a:rPr lang="en-US" sz="2000" dirty="0">
                  <a:solidFill>
                    <a:schemeClr val="dk1"/>
                  </a:solidFill>
                  <a:latin typeface="Calibri"/>
                  <a:ea typeface="Calibri"/>
                  <a:cs typeface="Calibri"/>
                  <a:sym typeface="Calibri"/>
                </a:rPr>
                <a:t>NYC, Bellevue School for Midwives</a:t>
              </a:r>
              <a:endParaRPr sz="2000" dirty="0">
                <a:solidFill>
                  <a:schemeClr val="dk1"/>
                </a:solidFill>
                <a:latin typeface="Calibri"/>
                <a:ea typeface="Calibri"/>
                <a:cs typeface="Calibri"/>
                <a:sym typeface="Calibri"/>
              </a:endParaRPr>
            </a:p>
          </p:txBody>
        </p:sp>
        <p:sp>
          <p:nvSpPr>
            <p:cNvPr id="324" name="Google Shape;324;p19"/>
            <p:cNvSpPr txBox="1"/>
            <p:nvPr/>
          </p:nvSpPr>
          <p:spPr>
            <a:xfrm>
              <a:off x="2030105" y="660106"/>
              <a:ext cx="1845429" cy="1778516"/>
            </a:xfrm>
            <a:prstGeom prst="rect">
              <a:avLst/>
            </a:prstGeom>
            <a:noFill/>
            <a:ln>
              <a:noFill/>
            </a:ln>
          </p:spPr>
          <p:txBody>
            <a:bodyPr spcFirstLastPara="1" wrap="square" lIns="78225" tIns="13950" rIns="78225" bIns="13950" anchor="t" anchorCtr="0">
              <a:noAutofit/>
            </a:bodyPr>
            <a:lstStyle/>
            <a:p>
              <a:pPr>
                <a:lnSpc>
                  <a:spcPct val="90000"/>
                </a:lnSpc>
                <a:buClr>
                  <a:srgbClr val="000000"/>
                </a:buClr>
                <a:buSzPts val="2000"/>
              </a:pPr>
              <a:r>
                <a:rPr lang="en-US" sz="2000" dirty="0">
                  <a:solidFill>
                    <a:schemeClr val="dk1"/>
                  </a:solidFill>
                  <a:latin typeface="Calibri"/>
                  <a:ea typeface="Calibri"/>
                  <a:cs typeface="Calibri"/>
                  <a:sym typeface="Calibri"/>
                </a:rPr>
                <a:t>Frontier Nursing Service 1926</a:t>
              </a:r>
              <a:endParaRPr sz="2000" dirty="0">
                <a:solidFill>
                  <a:schemeClr val="dk1"/>
                </a:solidFill>
                <a:latin typeface="Calibri"/>
                <a:ea typeface="Calibri"/>
                <a:cs typeface="Calibri"/>
                <a:sym typeface="Calibri"/>
              </a:endParaRPr>
            </a:p>
            <a:p>
              <a:pPr marL="57150" lvl="1" indent="-57150">
                <a:lnSpc>
                  <a:spcPct val="90000"/>
                </a:lnSpc>
                <a:spcBef>
                  <a:spcPts val="385"/>
                </a:spcBef>
                <a:buClr>
                  <a:schemeClr val="dk1"/>
                </a:buClr>
                <a:buSzPts val="900"/>
                <a:buFont typeface="Calibri"/>
                <a:buChar char="•"/>
              </a:pPr>
              <a:r>
                <a:rPr lang="en-US" sz="2000" dirty="0">
                  <a:solidFill>
                    <a:schemeClr val="dk1"/>
                  </a:solidFill>
                  <a:latin typeface="Calibri"/>
                  <a:ea typeface="Calibri"/>
                  <a:cs typeface="Calibri"/>
                  <a:sym typeface="Calibri"/>
                </a:rPr>
                <a:t>Eastern Kentucky, delivering care in rural Appalachia</a:t>
              </a:r>
              <a:endParaRPr sz="2000" dirty="0">
                <a:solidFill>
                  <a:schemeClr val="dk1"/>
                </a:solidFill>
                <a:latin typeface="Calibri"/>
                <a:ea typeface="Calibri"/>
                <a:cs typeface="Calibri"/>
                <a:sym typeface="Calibri"/>
              </a:endParaRPr>
            </a:p>
            <a:p>
              <a:pPr marL="57150" lvl="1" indent="-57150">
                <a:lnSpc>
                  <a:spcPct val="90000"/>
                </a:lnSpc>
                <a:spcBef>
                  <a:spcPts val="135"/>
                </a:spcBef>
                <a:buClr>
                  <a:schemeClr val="dk1"/>
                </a:buClr>
                <a:buSzPts val="900"/>
                <a:buFont typeface="Calibri"/>
                <a:buChar char="•"/>
              </a:pPr>
              <a:r>
                <a:rPr lang="en-US" sz="2000" dirty="0">
                  <a:solidFill>
                    <a:schemeClr val="dk1"/>
                  </a:solidFill>
                  <a:latin typeface="Calibri"/>
                  <a:ea typeface="Calibri"/>
                  <a:cs typeface="Calibri"/>
                  <a:sym typeface="Calibri"/>
                </a:rPr>
                <a:t>Midwifery school opened in 1939</a:t>
              </a:r>
              <a:endParaRPr sz="2000" dirty="0">
                <a:solidFill>
                  <a:schemeClr val="dk1"/>
                </a:solidFill>
                <a:latin typeface="Calibri"/>
                <a:ea typeface="Calibri"/>
                <a:cs typeface="Calibri"/>
                <a:sym typeface="Calibri"/>
              </a:endParaRPr>
            </a:p>
          </p:txBody>
        </p:sp>
        <p:sp>
          <p:nvSpPr>
            <p:cNvPr id="325" name="Google Shape;325;p19"/>
            <p:cNvSpPr txBox="1"/>
            <p:nvPr/>
          </p:nvSpPr>
          <p:spPr>
            <a:xfrm>
              <a:off x="3950648" y="660107"/>
              <a:ext cx="1971674" cy="1724855"/>
            </a:xfrm>
            <a:prstGeom prst="rect">
              <a:avLst/>
            </a:prstGeom>
            <a:noFill/>
            <a:ln>
              <a:noFill/>
            </a:ln>
          </p:spPr>
          <p:txBody>
            <a:bodyPr spcFirstLastPara="1" wrap="square" lIns="78225" tIns="13950" rIns="78225" bIns="13950" anchor="t" anchorCtr="0">
              <a:noAutofit/>
            </a:bodyPr>
            <a:lstStyle/>
            <a:p>
              <a:pPr>
                <a:lnSpc>
                  <a:spcPct val="90000"/>
                </a:lnSpc>
                <a:buClr>
                  <a:srgbClr val="000000"/>
                </a:buClr>
                <a:buSzPts val="2000"/>
              </a:pPr>
              <a:r>
                <a:rPr lang="en-US" sz="2000" dirty="0">
                  <a:solidFill>
                    <a:schemeClr val="dk1"/>
                  </a:solidFill>
                  <a:latin typeface="Calibri"/>
                  <a:ea typeface="Calibri"/>
                  <a:cs typeface="Calibri"/>
                  <a:sym typeface="Calibri"/>
                </a:rPr>
                <a:t>Tuskegee School of Nurse-Midwifery 1941</a:t>
              </a:r>
              <a:endParaRPr sz="2000" dirty="0">
                <a:solidFill>
                  <a:schemeClr val="dk1"/>
                </a:solidFill>
                <a:latin typeface="Calibri"/>
                <a:ea typeface="Calibri"/>
                <a:cs typeface="Calibri"/>
                <a:sym typeface="Calibri"/>
              </a:endParaRPr>
            </a:p>
            <a:p>
              <a:pPr marL="57150" lvl="1" indent="-57150">
                <a:lnSpc>
                  <a:spcPct val="90000"/>
                </a:lnSpc>
                <a:spcBef>
                  <a:spcPts val="385"/>
                </a:spcBef>
                <a:buClr>
                  <a:schemeClr val="dk1"/>
                </a:buClr>
                <a:buSzPts val="900"/>
                <a:buFont typeface="Calibri"/>
                <a:buChar char="•"/>
              </a:pPr>
              <a:r>
                <a:rPr lang="en-US" sz="2000" dirty="0">
                  <a:solidFill>
                    <a:schemeClr val="dk1"/>
                  </a:solidFill>
                  <a:latin typeface="Calibri"/>
                  <a:ea typeface="Calibri"/>
                  <a:cs typeface="Calibri"/>
                  <a:sym typeface="Calibri"/>
                </a:rPr>
                <a:t>Educated black nurses to care for rural AL poor</a:t>
              </a:r>
              <a:endParaRPr sz="2000" dirty="0">
                <a:solidFill>
                  <a:schemeClr val="dk1"/>
                </a:solidFill>
                <a:latin typeface="Calibri"/>
                <a:ea typeface="Calibri"/>
                <a:cs typeface="Calibri"/>
                <a:sym typeface="Calibri"/>
              </a:endParaRPr>
            </a:p>
          </p:txBody>
        </p:sp>
        <p:sp>
          <p:nvSpPr>
            <p:cNvPr id="326" name="Google Shape;326;p19"/>
            <p:cNvSpPr txBox="1"/>
            <p:nvPr/>
          </p:nvSpPr>
          <p:spPr>
            <a:xfrm>
              <a:off x="5876423" y="658197"/>
              <a:ext cx="1971674" cy="1329202"/>
            </a:xfrm>
            <a:prstGeom prst="rect">
              <a:avLst/>
            </a:prstGeom>
            <a:noFill/>
            <a:ln>
              <a:noFill/>
            </a:ln>
          </p:spPr>
          <p:txBody>
            <a:bodyPr spcFirstLastPara="1" wrap="square" lIns="78225" tIns="13950" rIns="78225" bIns="13950" anchor="t" anchorCtr="0">
              <a:noAutofit/>
            </a:bodyPr>
            <a:lstStyle/>
            <a:p>
              <a:pPr>
                <a:lnSpc>
                  <a:spcPct val="90000"/>
                </a:lnSpc>
                <a:buClr>
                  <a:srgbClr val="000000"/>
                </a:buClr>
                <a:buSzPts val="2000"/>
              </a:pPr>
              <a:r>
                <a:rPr lang="en-US" sz="2000" dirty="0">
                  <a:solidFill>
                    <a:schemeClr val="dk1"/>
                  </a:solidFill>
                  <a:latin typeface="Calibri"/>
                  <a:ea typeface="Calibri"/>
                  <a:cs typeface="Calibri"/>
                  <a:sym typeface="Calibri"/>
                </a:rPr>
                <a:t>Catholic Maternity Institute 1941</a:t>
              </a:r>
              <a:endParaRPr sz="2000" dirty="0">
                <a:solidFill>
                  <a:schemeClr val="dk1"/>
                </a:solidFill>
                <a:latin typeface="Calibri"/>
                <a:ea typeface="Calibri"/>
                <a:cs typeface="Calibri"/>
                <a:sym typeface="Calibri"/>
              </a:endParaRPr>
            </a:p>
            <a:p>
              <a:pPr marL="57150" lvl="1" indent="-57150">
                <a:lnSpc>
                  <a:spcPct val="90000"/>
                </a:lnSpc>
                <a:spcBef>
                  <a:spcPts val="385"/>
                </a:spcBef>
                <a:buClr>
                  <a:schemeClr val="dk1"/>
                </a:buClr>
                <a:buSzPts val="900"/>
                <a:buFont typeface="Calibri"/>
                <a:buChar char="•"/>
              </a:pPr>
              <a:r>
                <a:rPr lang="en-US" sz="2000" dirty="0">
                  <a:solidFill>
                    <a:schemeClr val="dk1"/>
                  </a:solidFill>
                  <a:latin typeface="Calibri"/>
                  <a:ea typeface="Calibri"/>
                  <a:cs typeface="Calibri"/>
                  <a:sym typeface="Calibri"/>
                </a:rPr>
                <a:t>Provide care to Spanish speaking women of Santa Fe</a:t>
              </a:r>
              <a:endParaRPr sz="2000" dirty="0">
                <a:solidFill>
                  <a:schemeClr val="dk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
          <p:cNvSpPr txBox="1">
            <a:spLocks noGrp="1"/>
          </p:cNvSpPr>
          <p:nvPr>
            <p:ph type="title"/>
          </p:nvPr>
        </p:nvSpPr>
        <p:spPr>
          <a:xfrm>
            <a:off x="2152650" y="503462"/>
            <a:ext cx="7886700" cy="1325563"/>
          </a:xfrm>
          <a:prstGeom prst="rect">
            <a:avLst/>
          </a:prstGeom>
          <a:noFill/>
          <a:ln>
            <a:noFill/>
          </a:ln>
        </p:spPr>
        <p:txBody>
          <a:bodyPr spcFirstLastPara="1" vert="horz" wrap="square" lIns="91425" tIns="91425" rIns="91425" bIns="91425" rtlCol="0" anchor="ctr" anchorCtr="0">
            <a:noAutofit/>
          </a:bodyPr>
          <a:lstStyle/>
          <a:p>
            <a:pPr>
              <a:spcBef>
                <a:spcPts val="0"/>
              </a:spcBef>
              <a:buClr>
                <a:schemeClr val="dk1"/>
              </a:buClr>
              <a:buSzPts val="4400"/>
            </a:pPr>
            <a:r>
              <a:rPr lang="en-US" dirty="0"/>
              <a:t>Objectives</a:t>
            </a:r>
            <a:endParaRPr dirty="0"/>
          </a:p>
        </p:txBody>
      </p:sp>
      <p:grpSp>
        <p:nvGrpSpPr>
          <p:cNvPr id="145" name="Google Shape;145;p2"/>
          <p:cNvGrpSpPr/>
          <p:nvPr/>
        </p:nvGrpSpPr>
        <p:grpSpPr>
          <a:xfrm>
            <a:off x="2152650" y="2233062"/>
            <a:ext cx="7886700" cy="4344537"/>
            <a:chOff x="0" y="3399"/>
            <a:chExt cx="7886700" cy="4344538"/>
          </a:xfrm>
        </p:grpSpPr>
        <p:sp>
          <p:nvSpPr>
            <p:cNvPr id="146" name="Google Shape;146;p2"/>
            <p:cNvSpPr/>
            <p:nvPr/>
          </p:nvSpPr>
          <p:spPr>
            <a:xfrm>
              <a:off x="0" y="3399"/>
              <a:ext cx="7886700" cy="72408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a:buClr>
                  <a:srgbClr val="000000"/>
                </a:buClr>
                <a:buSzPts val="2400"/>
              </a:pPr>
              <a:endParaRPr sz="2400">
                <a:solidFill>
                  <a:srgbClr val="000000"/>
                </a:solidFill>
                <a:latin typeface="Calibri"/>
                <a:ea typeface="Calibri"/>
                <a:cs typeface="Calibri"/>
                <a:sym typeface="Calibri"/>
              </a:endParaRPr>
            </a:p>
          </p:txBody>
        </p:sp>
        <p:sp>
          <p:nvSpPr>
            <p:cNvPr id="147" name="Google Shape;147;p2"/>
            <p:cNvSpPr/>
            <p:nvPr/>
          </p:nvSpPr>
          <p:spPr>
            <a:xfrm>
              <a:off x="219037" y="166319"/>
              <a:ext cx="398249" cy="398249"/>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a:buClr>
                  <a:srgbClr val="000000"/>
                </a:buClr>
                <a:buSzPts val="2400"/>
              </a:pPr>
              <a:endParaRPr sz="2400">
                <a:solidFill>
                  <a:srgbClr val="000000"/>
                </a:solidFill>
                <a:latin typeface="Calibri"/>
                <a:ea typeface="Calibri"/>
                <a:cs typeface="Calibri"/>
                <a:sym typeface="Calibri"/>
              </a:endParaRPr>
            </a:p>
          </p:txBody>
        </p:sp>
        <p:sp>
          <p:nvSpPr>
            <p:cNvPr id="148" name="Google Shape;148;p2"/>
            <p:cNvSpPr/>
            <p:nvPr/>
          </p:nvSpPr>
          <p:spPr>
            <a:xfrm>
              <a:off x="836323" y="3399"/>
              <a:ext cx="7050376" cy="724089"/>
            </a:xfrm>
            <a:prstGeom prst="rect">
              <a:avLst/>
            </a:prstGeom>
            <a:noFill/>
            <a:ln>
              <a:noFill/>
            </a:ln>
          </p:spPr>
          <p:txBody>
            <a:bodyPr spcFirstLastPara="1" wrap="square" lIns="91425" tIns="91425" rIns="91425" bIns="91425" anchor="ctr" anchorCtr="0">
              <a:noAutofit/>
            </a:bodyPr>
            <a:lstStyle/>
            <a:p>
              <a:pPr>
                <a:buClr>
                  <a:srgbClr val="000000"/>
                </a:buClr>
                <a:buSzPts val="2400"/>
              </a:pPr>
              <a:endParaRPr sz="2400">
                <a:solidFill>
                  <a:srgbClr val="000000"/>
                </a:solidFill>
                <a:latin typeface="Calibri"/>
                <a:ea typeface="Calibri"/>
                <a:cs typeface="Calibri"/>
                <a:sym typeface="Calibri"/>
              </a:endParaRPr>
            </a:p>
          </p:txBody>
        </p:sp>
        <p:sp>
          <p:nvSpPr>
            <p:cNvPr id="149" name="Google Shape;149;p2"/>
            <p:cNvSpPr txBox="1"/>
            <p:nvPr/>
          </p:nvSpPr>
          <p:spPr>
            <a:xfrm>
              <a:off x="836323" y="3399"/>
              <a:ext cx="7050376" cy="724089"/>
            </a:xfrm>
            <a:prstGeom prst="rect">
              <a:avLst/>
            </a:prstGeom>
            <a:noFill/>
            <a:ln>
              <a:noFill/>
            </a:ln>
          </p:spPr>
          <p:txBody>
            <a:bodyPr spcFirstLastPara="1" wrap="square" lIns="76625" tIns="76625" rIns="76625" bIns="76625" anchor="ctr" anchorCtr="0">
              <a:noAutofit/>
            </a:bodyPr>
            <a:lstStyle/>
            <a:p>
              <a:pPr>
                <a:lnSpc>
                  <a:spcPct val="90000"/>
                </a:lnSpc>
                <a:buClr>
                  <a:srgbClr val="000000"/>
                </a:buClr>
                <a:buSzPts val="2400"/>
              </a:pPr>
              <a:r>
                <a:rPr lang="en-US" sz="2400">
                  <a:solidFill>
                    <a:schemeClr val="dk1"/>
                  </a:solidFill>
                  <a:latin typeface="Calibri"/>
                  <a:ea typeface="Calibri"/>
                  <a:cs typeface="Calibri"/>
                  <a:sym typeface="Calibri"/>
                </a:rPr>
                <a:t>Examine the historic development of midwifery and obstetrics</a:t>
              </a:r>
              <a:endParaRPr sz="2400">
                <a:solidFill>
                  <a:srgbClr val="000000"/>
                </a:solidFill>
                <a:latin typeface="Calibri"/>
                <a:ea typeface="Calibri"/>
                <a:cs typeface="Calibri"/>
                <a:sym typeface="Calibri"/>
              </a:endParaRPr>
            </a:p>
          </p:txBody>
        </p:sp>
        <p:sp>
          <p:nvSpPr>
            <p:cNvPr id="150" name="Google Shape;150;p2"/>
            <p:cNvSpPr/>
            <p:nvPr/>
          </p:nvSpPr>
          <p:spPr>
            <a:xfrm>
              <a:off x="0" y="908511"/>
              <a:ext cx="7886700" cy="72408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a:buClr>
                  <a:srgbClr val="000000"/>
                </a:buClr>
                <a:buSzPts val="2400"/>
              </a:pPr>
              <a:endParaRPr sz="2400">
                <a:solidFill>
                  <a:srgbClr val="000000"/>
                </a:solidFill>
                <a:latin typeface="Calibri"/>
                <a:ea typeface="Calibri"/>
                <a:cs typeface="Calibri"/>
                <a:sym typeface="Calibri"/>
              </a:endParaRPr>
            </a:p>
          </p:txBody>
        </p:sp>
        <p:sp>
          <p:nvSpPr>
            <p:cNvPr id="151" name="Google Shape;151;p2"/>
            <p:cNvSpPr/>
            <p:nvPr/>
          </p:nvSpPr>
          <p:spPr>
            <a:xfrm>
              <a:off x="219037" y="1071431"/>
              <a:ext cx="398249" cy="398249"/>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a:buClr>
                  <a:srgbClr val="000000"/>
                </a:buClr>
                <a:buSzPts val="2400"/>
              </a:pPr>
              <a:endParaRPr sz="2400">
                <a:solidFill>
                  <a:srgbClr val="000000"/>
                </a:solidFill>
                <a:latin typeface="Calibri"/>
                <a:ea typeface="Calibri"/>
                <a:cs typeface="Calibri"/>
                <a:sym typeface="Calibri"/>
              </a:endParaRPr>
            </a:p>
          </p:txBody>
        </p:sp>
        <p:sp>
          <p:nvSpPr>
            <p:cNvPr id="152" name="Google Shape;152;p2"/>
            <p:cNvSpPr/>
            <p:nvPr/>
          </p:nvSpPr>
          <p:spPr>
            <a:xfrm>
              <a:off x="836323" y="908511"/>
              <a:ext cx="7050376" cy="724089"/>
            </a:xfrm>
            <a:prstGeom prst="rect">
              <a:avLst/>
            </a:prstGeom>
            <a:noFill/>
            <a:ln>
              <a:noFill/>
            </a:ln>
          </p:spPr>
          <p:txBody>
            <a:bodyPr spcFirstLastPara="1" wrap="square" lIns="91425" tIns="91425" rIns="91425" bIns="91425" anchor="ctr" anchorCtr="0">
              <a:noAutofit/>
            </a:bodyPr>
            <a:lstStyle/>
            <a:p>
              <a:pPr>
                <a:buClr>
                  <a:srgbClr val="000000"/>
                </a:buClr>
                <a:buSzPts val="2400"/>
              </a:pPr>
              <a:endParaRPr sz="2400">
                <a:solidFill>
                  <a:srgbClr val="000000"/>
                </a:solidFill>
                <a:latin typeface="Calibri"/>
                <a:ea typeface="Calibri"/>
                <a:cs typeface="Calibri"/>
                <a:sym typeface="Calibri"/>
              </a:endParaRPr>
            </a:p>
          </p:txBody>
        </p:sp>
        <p:sp>
          <p:nvSpPr>
            <p:cNvPr id="153" name="Google Shape;153;p2"/>
            <p:cNvSpPr txBox="1"/>
            <p:nvPr/>
          </p:nvSpPr>
          <p:spPr>
            <a:xfrm>
              <a:off x="836323" y="908511"/>
              <a:ext cx="7050376" cy="724089"/>
            </a:xfrm>
            <a:prstGeom prst="rect">
              <a:avLst/>
            </a:prstGeom>
            <a:noFill/>
            <a:ln>
              <a:noFill/>
            </a:ln>
          </p:spPr>
          <p:txBody>
            <a:bodyPr spcFirstLastPara="1" wrap="square" lIns="76625" tIns="76625" rIns="76625" bIns="76625" anchor="ctr" anchorCtr="0">
              <a:noAutofit/>
            </a:bodyPr>
            <a:lstStyle/>
            <a:p>
              <a:pPr>
                <a:lnSpc>
                  <a:spcPct val="90000"/>
                </a:lnSpc>
                <a:buClr>
                  <a:srgbClr val="000000"/>
                </a:buClr>
                <a:buSzPts val="2400"/>
              </a:pPr>
              <a:r>
                <a:rPr lang="en-US" sz="2400" dirty="0">
                  <a:solidFill>
                    <a:schemeClr val="dk1"/>
                  </a:solidFill>
                  <a:latin typeface="Calibri"/>
                  <a:ea typeface="Calibri"/>
                  <a:cs typeface="Calibri"/>
                  <a:sym typeface="Calibri"/>
                </a:rPr>
                <a:t>Understand the genesis of the natural childbirth movement </a:t>
              </a:r>
              <a:endParaRPr sz="2400" dirty="0">
                <a:solidFill>
                  <a:srgbClr val="000000"/>
                </a:solidFill>
                <a:latin typeface="Calibri"/>
                <a:ea typeface="Calibri"/>
                <a:cs typeface="Calibri"/>
                <a:sym typeface="Calibri"/>
              </a:endParaRPr>
            </a:p>
          </p:txBody>
        </p:sp>
        <p:sp>
          <p:nvSpPr>
            <p:cNvPr id="154" name="Google Shape;154;p2"/>
            <p:cNvSpPr/>
            <p:nvPr/>
          </p:nvSpPr>
          <p:spPr>
            <a:xfrm>
              <a:off x="0" y="1813624"/>
              <a:ext cx="7886700" cy="72408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a:buClr>
                  <a:srgbClr val="000000"/>
                </a:buClr>
                <a:buSzPts val="2400"/>
              </a:pPr>
              <a:endParaRPr sz="2400">
                <a:solidFill>
                  <a:srgbClr val="000000"/>
                </a:solidFill>
                <a:latin typeface="Calibri"/>
                <a:ea typeface="Calibri"/>
                <a:cs typeface="Calibri"/>
                <a:sym typeface="Calibri"/>
              </a:endParaRPr>
            </a:p>
          </p:txBody>
        </p:sp>
        <p:sp>
          <p:nvSpPr>
            <p:cNvPr id="155" name="Google Shape;155;p2"/>
            <p:cNvSpPr/>
            <p:nvPr/>
          </p:nvSpPr>
          <p:spPr>
            <a:xfrm>
              <a:off x="219037" y="1976544"/>
              <a:ext cx="398249" cy="398249"/>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a:buClr>
                  <a:srgbClr val="000000"/>
                </a:buClr>
                <a:buSzPts val="2400"/>
              </a:pPr>
              <a:endParaRPr sz="2400">
                <a:solidFill>
                  <a:srgbClr val="000000"/>
                </a:solidFill>
                <a:latin typeface="Calibri"/>
                <a:ea typeface="Calibri"/>
                <a:cs typeface="Calibri"/>
                <a:sym typeface="Calibri"/>
              </a:endParaRPr>
            </a:p>
          </p:txBody>
        </p:sp>
        <p:sp>
          <p:nvSpPr>
            <p:cNvPr id="156" name="Google Shape;156;p2"/>
            <p:cNvSpPr/>
            <p:nvPr/>
          </p:nvSpPr>
          <p:spPr>
            <a:xfrm>
              <a:off x="836323" y="1813624"/>
              <a:ext cx="7050376" cy="724089"/>
            </a:xfrm>
            <a:prstGeom prst="rect">
              <a:avLst/>
            </a:prstGeom>
            <a:noFill/>
            <a:ln>
              <a:noFill/>
            </a:ln>
          </p:spPr>
          <p:txBody>
            <a:bodyPr spcFirstLastPara="1" wrap="square" lIns="91425" tIns="91425" rIns="91425" bIns="91425" anchor="ctr" anchorCtr="0">
              <a:noAutofit/>
            </a:bodyPr>
            <a:lstStyle/>
            <a:p>
              <a:pPr>
                <a:buClr>
                  <a:srgbClr val="000000"/>
                </a:buClr>
                <a:buSzPts val="2400"/>
              </a:pPr>
              <a:endParaRPr sz="2400">
                <a:solidFill>
                  <a:srgbClr val="000000"/>
                </a:solidFill>
                <a:latin typeface="Calibri"/>
                <a:ea typeface="Calibri"/>
                <a:cs typeface="Calibri"/>
                <a:sym typeface="Calibri"/>
              </a:endParaRPr>
            </a:p>
          </p:txBody>
        </p:sp>
        <p:sp>
          <p:nvSpPr>
            <p:cNvPr id="157" name="Google Shape;157;p2"/>
            <p:cNvSpPr txBox="1"/>
            <p:nvPr/>
          </p:nvSpPr>
          <p:spPr>
            <a:xfrm>
              <a:off x="836323" y="1813624"/>
              <a:ext cx="7050376" cy="724089"/>
            </a:xfrm>
            <a:prstGeom prst="rect">
              <a:avLst/>
            </a:prstGeom>
            <a:noFill/>
            <a:ln>
              <a:noFill/>
            </a:ln>
          </p:spPr>
          <p:txBody>
            <a:bodyPr spcFirstLastPara="1" wrap="square" lIns="76625" tIns="76625" rIns="76625" bIns="76625" anchor="ctr" anchorCtr="0">
              <a:noAutofit/>
            </a:bodyPr>
            <a:lstStyle/>
            <a:p>
              <a:pPr>
                <a:lnSpc>
                  <a:spcPct val="90000"/>
                </a:lnSpc>
                <a:buClr>
                  <a:srgbClr val="000000"/>
                </a:buClr>
                <a:buSzPts val="2400"/>
              </a:pPr>
              <a:r>
                <a:rPr lang="en-US" sz="2400">
                  <a:solidFill>
                    <a:schemeClr val="dk1"/>
                  </a:solidFill>
                  <a:latin typeface="Calibri"/>
                  <a:ea typeface="Calibri"/>
                  <a:cs typeface="Calibri"/>
                  <a:sym typeface="Calibri"/>
                </a:rPr>
                <a:t>Describe the culture of birth in the US</a:t>
              </a:r>
              <a:endParaRPr sz="2400">
                <a:solidFill>
                  <a:srgbClr val="000000"/>
                </a:solidFill>
                <a:latin typeface="Calibri"/>
                <a:ea typeface="Calibri"/>
                <a:cs typeface="Calibri"/>
                <a:sym typeface="Calibri"/>
              </a:endParaRPr>
            </a:p>
          </p:txBody>
        </p:sp>
        <p:sp>
          <p:nvSpPr>
            <p:cNvPr id="158" name="Google Shape;158;p2"/>
            <p:cNvSpPr/>
            <p:nvPr/>
          </p:nvSpPr>
          <p:spPr>
            <a:xfrm>
              <a:off x="836323" y="2718736"/>
              <a:ext cx="7050376" cy="724089"/>
            </a:xfrm>
            <a:prstGeom prst="rect">
              <a:avLst/>
            </a:prstGeom>
            <a:noFill/>
            <a:ln>
              <a:noFill/>
            </a:ln>
          </p:spPr>
          <p:txBody>
            <a:bodyPr spcFirstLastPara="1" wrap="square" lIns="91425" tIns="91425" rIns="91425" bIns="91425" anchor="ctr" anchorCtr="0">
              <a:noAutofit/>
            </a:bodyPr>
            <a:lstStyle/>
            <a:p>
              <a:pPr>
                <a:buClr>
                  <a:srgbClr val="000000"/>
                </a:buClr>
                <a:buSzPts val="2400"/>
              </a:pPr>
              <a:endParaRPr sz="2400">
                <a:solidFill>
                  <a:srgbClr val="000000"/>
                </a:solidFill>
                <a:latin typeface="Calibri"/>
                <a:ea typeface="Calibri"/>
                <a:cs typeface="Calibri"/>
                <a:sym typeface="Calibri"/>
              </a:endParaRPr>
            </a:p>
          </p:txBody>
        </p:sp>
        <p:sp>
          <p:nvSpPr>
            <p:cNvPr id="159" name="Google Shape;159;p2"/>
            <p:cNvSpPr/>
            <p:nvPr/>
          </p:nvSpPr>
          <p:spPr>
            <a:xfrm>
              <a:off x="836323" y="3623848"/>
              <a:ext cx="7050376" cy="724089"/>
            </a:xfrm>
            <a:prstGeom prst="rect">
              <a:avLst/>
            </a:prstGeom>
            <a:noFill/>
            <a:ln>
              <a:noFill/>
            </a:ln>
          </p:spPr>
          <p:txBody>
            <a:bodyPr spcFirstLastPara="1" wrap="square" lIns="91425" tIns="91425" rIns="91425" bIns="91425" anchor="ctr" anchorCtr="0">
              <a:noAutofit/>
            </a:bodyPr>
            <a:lstStyle/>
            <a:p>
              <a:pPr>
                <a:buClr>
                  <a:srgbClr val="000000"/>
                </a:buClr>
                <a:buSzPts val="2400"/>
              </a:pPr>
              <a:endParaRPr sz="2400">
                <a:solidFill>
                  <a:srgbClr val="000000"/>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0"/>
          <p:cNvSpPr txBox="1">
            <a:spLocks noGrp="1"/>
          </p:cNvSpPr>
          <p:nvPr>
            <p:ph type="title"/>
          </p:nvPr>
        </p:nvSpPr>
        <p:spPr>
          <a:xfrm>
            <a:off x="1018903" y="681037"/>
            <a:ext cx="9901646" cy="1009653"/>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1"/>
              </a:buClr>
              <a:buSzPts val="4400"/>
            </a:pPr>
            <a:r>
              <a:rPr lang="en-US" dirty="0"/>
              <a:t>American College of Nurse- Midwives</a:t>
            </a:r>
            <a:endParaRPr dirty="0"/>
          </a:p>
        </p:txBody>
      </p:sp>
      <p:sp>
        <p:nvSpPr>
          <p:cNvPr id="333" name="Google Shape;333;p20"/>
          <p:cNvSpPr txBox="1">
            <a:spLocks noGrp="1"/>
          </p:cNvSpPr>
          <p:nvPr>
            <p:ph type="body" idx="1"/>
          </p:nvPr>
        </p:nvSpPr>
        <p:spPr>
          <a:xfrm>
            <a:off x="2152650" y="2046513"/>
            <a:ext cx="7886700" cy="4130449"/>
          </a:xfrm>
          <a:prstGeom prst="rect">
            <a:avLst/>
          </a:prstGeom>
          <a:noFill/>
          <a:ln>
            <a:noFill/>
          </a:ln>
        </p:spPr>
        <p:txBody>
          <a:bodyPr spcFirstLastPara="1" vert="horz" wrap="square" lIns="91425" tIns="45700" rIns="91425" bIns="45700" rtlCol="0" anchor="t" anchorCtr="0">
            <a:noAutofit/>
          </a:bodyPr>
          <a:lstStyle/>
          <a:p>
            <a:pPr>
              <a:spcBef>
                <a:spcPts val="0"/>
              </a:spcBef>
              <a:buClr>
                <a:schemeClr val="accent3"/>
              </a:buClr>
              <a:buSzPts val="2800"/>
            </a:pPr>
            <a:r>
              <a:rPr lang="en-US" dirty="0">
                <a:solidFill>
                  <a:schemeClr val="accent3"/>
                </a:solidFill>
              </a:rPr>
              <a:t>Incorporated in 1955</a:t>
            </a:r>
            <a:endParaRPr dirty="0">
              <a:solidFill>
                <a:schemeClr val="accent3"/>
              </a:solidFill>
            </a:endParaRPr>
          </a:p>
          <a:p>
            <a:pPr>
              <a:buClr>
                <a:schemeClr val="accent3"/>
              </a:buClr>
              <a:buSzPts val="2800"/>
            </a:pPr>
            <a:r>
              <a:rPr lang="en-US" dirty="0">
                <a:solidFill>
                  <a:schemeClr val="accent3"/>
                </a:solidFill>
              </a:rPr>
              <a:t>The objectives were simple</a:t>
            </a:r>
            <a:endParaRPr dirty="0">
              <a:solidFill>
                <a:schemeClr val="accent3"/>
              </a:solidFill>
            </a:endParaRPr>
          </a:p>
          <a:p>
            <a:pPr marL="1485900" indent="-457200">
              <a:buClr>
                <a:schemeClr val="accent3"/>
              </a:buClr>
              <a:buSzPts val="2800"/>
            </a:pPr>
            <a:r>
              <a:rPr lang="en-US" i="1" dirty="0">
                <a:solidFill>
                  <a:schemeClr val="accent3"/>
                </a:solidFill>
              </a:rPr>
              <a:t>To study, develop and evaluate standards for midwifery care of women and infants as provided by certified nurse-midwives (CNMs)</a:t>
            </a:r>
            <a:endParaRPr dirty="0">
              <a:solidFill>
                <a:schemeClr val="accent3"/>
              </a:solidFill>
            </a:endParaRPr>
          </a:p>
        </p:txBody>
      </p:sp>
      <p:pic>
        <p:nvPicPr>
          <p:cNvPr id="334" name="Google Shape;334;p20"/>
          <p:cNvPicPr preferRelativeResize="0"/>
          <p:nvPr/>
        </p:nvPicPr>
        <p:blipFill rotWithShape="1">
          <a:blip r:embed="rId3">
            <a:alphaModFix/>
          </a:blip>
          <a:srcRect t="11811"/>
          <a:stretch/>
        </p:blipFill>
        <p:spPr>
          <a:xfrm>
            <a:off x="1776549" y="5022669"/>
            <a:ext cx="9144000" cy="102076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1" name="Google Shape;341;p21"/>
          <p:cNvSpPr txBox="1">
            <a:spLocks noGrp="1"/>
          </p:cNvSpPr>
          <p:nvPr>
            <p:ph type="body" idx="4294967295"/>
          </p:nvPr>
        </p:nvSpPr>
        <p:spPr>
          <a:xfrm>
            <a:off x="1814661" y="3988526"/>
            <a:ext cx="4101737" cy="2067496"/>
          </a:xfrm>
          <a:prstGeom prst="rect">
            <a:avLst/>
          </a:prstGeom>
          <a:noFill/>
          <a:ln>
            <a:noFill/>
          </a:ln>
        </p:spPr>
        <p:txBody>
          <a:bodyPr spcFirstLastPara="1" vert="horz" wrap="square" lIns="91425" tIns="91425" rIns="91425" bIns="91425" rtlCol="0" anchor="t" anchorCtr="0">
            <a:noAutofit/>
          </a:bodyPr>
          <a:lstStyle/>
          <a:p>
            <a:pPr marL="76200" indent="0">
              <a:spcBef>
                <a:spcPts val="640"/>
              </a:spcBef>
              <a:buClr>
                <a:schemeClr val="accent3"/>
              </a:buClr>
              <a:buSzPts val="2400"/>
              <a:buNone/>
            </a:pPr>
            <a:r>
              <a:rPr lang="en-US" sz="2000" b="1" dirty="0">
                <a:solidFill>
                  <a:schemeClr val="accent3"/>
                </a:solidFill>
              </a:rPr>
              <a:t>90% of births in hospital</a:t>
            </a:r>
            <a:endParaRPr sz="2000" b="1" dirty="0">
              <a:solidFill>
                <a:schemeClr val="accent3"/>
              </a:solidFill>
            </a:endParaRPr>
          </a:p>
          <a:p>
            <a:pPr lvl="1">
              <a:spcBef>
                <a:spcPts val="0"/>
              </a:spcBef>
              <a:buClr>
                <a:schemeClr val="accent3"/>
              </a:buClr>
              <a:buSzPts val="2400"/>
            </a:pPr>
            <a:r>
              <a:rPr lang="en-US" sz="1800" b="0" dirty="0">
                <a:solidFill>
                  <a:schemeClr val="accent3"/>
                </a:solidFill>
              </a:rPr>
              <a:t>Obstetrical Providers </a:t>
            </a:r>
          </a:p>
          <a:p>
            <a:pPr lvl="2">
              <a:spcBef>
                <a:spcPts val="0"/>
              </a:spcBef>
              <a:buClr>
                <a:schemeClr val="accent3"/>
              </a:buClr>
              <a:buSzPts val="2400"/>
            </a:pPr>
            <a:r>
              <a:rPr lang="en-US" sz="1800" b="0" dirty="0">
                <a:solidFill>
                  <a:schemeClr val="accent3"/>
                </a:solidFill>
              </a:rPr>
              <a:t>Obstetricians</a:t>
            </a:r>
          </a:p>
          <a:p>
            <a:pPr lvl="2">
              <a:spcBef>
                <a:spcPts val="0"/>
              </a:spcBef>
              <a:buClr>
                <a:schemeClr val="accent3"/>
              </a:buClr>
              <a:buSzPts val="2400"/>
            </a:pPr>
            <a:r>
              <a:rPr lang="en-US" sz="1800" b="0" dirty="0">
                <a:solidFill>
                  <a:schemeClr val="accent3"/>
                </a:solidFill>
              </a:rPr>
              <a:t>Family practice physicians</a:t>
            </a:r>
            <a:endParaRPr lang="en-US" sz="1600" b="0" dirty="0">
              <a:solidFill>
                <a:schemeClr val="accent3"/>
              </a:solidFill>
            </a:endParaRPr>
          </a:p>
          <a:p>
            <a:pPr marL="342900" lvl="1" indent="0">
              <a:spcBef>
                <a:spcPts val="0"/>
              </a:spcBef>
              <a:buClr>
                <a:schemeClr val="accent3"/>
              </a:buClr>
              <a:buSzPts val="1800"/>
              <a:buNone/>
            </a:pPr>
            <a:endParaRPr lang="en-US" sz="1600" dirty="0">
              <a:solidFill>
                <a:schemeClr val="accent3"/>
              </a:solidFill>
            </a:endParaRPr>
          </a:p>
          <a:p>
            <a:pPr marL="342900" lvl="1" indent="0">
              <a:spcBef>
                <a:spcPts val="0"/>
              </a:spcBef>
              <a:buClr>
                <a:schemeClr val="accent3"/>
              </a:buClr>
              <a:buSzPts val="1800"/>
              <a:buNone/>
            </a:pPr>
            <a:r>
              <a:rPr lang="en-US" sz="1800" b="0" dirty="0">
                <a:solidFill>
                  <a:schemeClr val="accent3"/>
                </a:solidFill>
              </a:rPr>
              <a:t>Certified Nurse-Midwives provided home and “maternity home” births</a:t>
            </a:r>
            <a:endParaRPr lang="en-US" sz="1800" dirty="0">
              <a:solidFill>
                <a:schemeClr val="accent3"/>
              </a:solidFill>
            </a:endParaRPr>
          </a:p>
          <a:p>
            <a:pPr lvl="2" indent="-342900">
              <a:spcBef>
                <a:spcPts val="0"/>
              </a:spcBef>
              <a:buClr>
                <a:schemeClr val="accent3"/>
              </a:buClr>
              <a:buSzPts val="1800"/>
              <a:buFont typeface="Arial" panose="020B0604020202020204" pitchFamily="34" charset="0"/>
              <a:buChar char="•"/>
            </a:pPr>
            <a:r>
              <a:rPr lang="en-US" sz="1800" b="0" dirty="0">
                <a:solidFill>
                  <a:schemeClr val="accent3"/>
                </a:solidFill>
              </a:rPr>
              <a:t>prohibited from hospital birth until 1957</a:t>
            </a:r>
            <a:endParaRPr sz="1800" dirty="0">
              <a:solidFill>
                <a:schemeClr val="accent3"/>
              </a:solidFill>
            </a:endParaRPr>
          </a:p>
          <a:p>
            <a:pPr>
              <a:spcBef>
                <a:spcPts val="640"/>
              </a:spcBef>
              <a:buClr>
                <a:schemeClr val="accent3"/>
              </a:buClr>
              <a:buSzPts val="2400"/>
            </a:pPr>
            <a:endParaRPr sz="2000" b="0" dirty="0">
              <a:solidFill>
                <a:schemeClr val="accent3"/>
              </a:solidFill>
            </a:endParaRPr>
          </a:p>
          <a:p>
            <a:pPr marL="571500" indent="-342900">
              <a:spcBef>
                <a:spcPts val="640"/>
              </a:spcBef>
              <a:buClr>
                <a:schemeClr val="accent3"/>
              </a:buClr>
              <a:buSzPts val="2400"/>
            </a:pPr>
            <a:endParaRPr sz="2000" b="0" dirty="0">
              <a:solidFill>
                <a:schemeClr val="accent3"/>
              </a:solidFill>
            </a:endParaRPr>
          </a:p>
          <a:p>
            <a:pPr>
              <a:spcBef>
                <a:spcPts val="480"/>
              </a:spcBef>
              <a:buClr>
                <a:schemeClr val="accent3"/>
              </a:buClr>
              <a:buSzPts val="2400"/>
            </a:pPr>
            <a:endParaRPr sz="2000" b="0" dirty="0">
              <a:solidFill>
                <a:schemeClr val="accent3"/>
              </a:solidFill>
            </a:endParaRPr>
          </a:p>
        </p:txBody>
      </p:sp>
      <p:sp>
        <p:nvSpPr>
          <p:cNvPr id="340" name="Google Shape;340;p21"/>
          <p:cNvSpPr txBox="1">
            <a:spLocks noGrp="1"/>
          </p:cNvSpPr>
          <p:nvPr>
            <p:ph type="title" idx="4294967295"/>
          </p:nvPr>
        </p:nvSpPr>
        <p:spPr>
          <a:xfrm>
            <a:off x="827314" y="287383"/>
            <a:ext cx="9688286" cy="1403305"/>
          </a:xfrm>
          <a:prstGeom prst="rect">
            <a:avLst/>
          </a:prstGeom>
          <a:noFill/>
          <a:ln>
            <a:noFill/>
          </a:ln>
        </p:spPr>
        <p:txBody>
          <a:bodyPr spcFirstLastPara="1" vert="horz" wrap="square" lIns="91425" tIns="91425" rIns="91425" bIns="91425" rtlCol="0" anchor="ctr" anchorCtr="0">
            <a:noAutofit/>
          </a:bodyPr>
          <a:lstStyle/>
          <a:p>
            <a:pPr>
              <a:spcBef>
                <a:spcPts val="0"/>
              </a:spcBef>
              <a:buClr>
                <a:schemeClr val="dk1"/>
              </a:buClr>
              <a:buSzPts val="1100"/>
            </a:pPr>
            <a:r>
              <a:rPr lang="en-US" dirty="0"/>
              <a:t>Birth in the 1950’s</a:t>
            </a:r>
            <a:endParaRPr dirty="0"/>
          </a:p>
          <a:p>
            <a:pPr>
              <a:spcBef>
                <a:spcPts val="0"/>
              </a:spcBef>
              <a:buClr>
                <a:schemeClr val="dk1"/>
              </a:buClr>
              <a:buSzPts val="4400"/>
            </a:pPr>
            <a:endParaRPr dirty="0"/>
          </a:p>
        </p:txBody>
      </p:sp>
      <p:pic>
        <p:nvPicPr>
          <p:cNvPr id="342" name="Google Shape;342;p21"/>
          <p:cNvPicPr preferRelativeResize="0"/>
          <p:nvPr/>
        </p:nvPicPr>
        <p:blipFill rotWithShape="1">
          <a:blip r:embed="rId3">
            <a:alphaModFix/>
          </a:blip>
          <a:srcRect/>
          <a:stretch/>
        </p:blipFill>
        <p:spPr>
          <a:xfrm>
            <a:off x="1676400" y="1423441"/>
            <a:ext cx="3486828" cy="2364350"/>
          </a:xfrm>
          <a:prstGeom prst="rect">
            <a:avLst/>
          </a:prstGeom>
          <a:ln w="228600" cap="sq" cmpd="thickThin">
            <a:solidFill>
              <a:srgbClr val="000000"/>
            </a:solidFill>
            <a:prstDash val="solid"/>
            <a:miter lim="800000"/>
          </a:ln>
          <a:effectLst>
            <a:innerShdw blurRad="76200">
              <a:srgbClr val="000000"/>
            </a:innerShdw>
          </a:effectLst>
        </p:spPr>
      </p:pic>
      <p:pic>
        <p:nvPicPr>
          <p:cNvPr id="343" name="Google Shape;343;p21" descr="&lt;p&gt;Linda* (take that, Mary!) gave birth in a hospital, like 90 percent of women in this decade. But as more women protested being unconscious during the entirety of childbirth and more details came out about the terrible conditions some women were kept under (shocking pictures of unconscious women tied to beds and soiled with their own feces emerged during this time), Twilight Sleep slowly fell out of favor. Instead, the National Organization for Public Health Nursing &lt;a href=&quot;https://www.midwiferytoday.com/articles/timeline.asp&quot; target=&quot;_blank&quot;&gt;emphasized pregnancy and childbirth as normal&lt;/a&gt;, healthy, and a family affair. Fetal ultrasounds were also invented during this period, but were only used to assess medical problems, not to see the gender.&lt;/p&gt;"/>
          <p:cNvPicPr preferRelativeResize="0"/>
          <p:nvPr/>
        </p:nvPicPr>
        <p:blipFill rotWithShape="1">
          <a:blip r:embed="rId4">
            <a:alphaModFix/>
          </a:blip>
          <a:srcRect/>
          <a:stretch/>
        </p:blipFill>
        <p:spPr>
          <a:xfrm>
            <a:off x="6766253" y="1271451"/>
            <a:ext cx="3611086" cy="49272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2"/>
          <p:cNvSpPr txBox="1">
            <a:spLocks noGrp="1"/>
          </p:cNvSpPr>
          <p:nvPr>
            <p:ph type="title" idx="4294967295"/>
          </p:nvPr>
        </p:nvSpPr>
        <p:spPr>
          <a:xfrm>
            <a:off x="699952" y="696686"/>
            <a:ext cx="7886700" cy="967558"/>
          </a:xfrm>
          <a:prstGeom prst="rect">
            <a:avLst/>
          </a:prstGeom>
          <a:noFill/>
          <a:ln>
            <a:noFill/>
          </a:ln>
        </p:spPr>
        <p:txBody>
          <a:bodyPr spcFirstLastPara="1" vert="horz" wrap="square" lIns="91425" tIns="91425" rIns="91425" bIns="91425" rtlCol="0" anchor="ctr" anchorCtr="0">
            <a:noAutofit/>
          </a:bodyPr>
          <a:lstStyle/>
          <a:p>
            <a:pPr>
              <a:spcBef>
                <a:spcPts val="0"/>
              </a:spcBef>
              <a:buClr>
                <a:schemeClr val="dk1"/>
              </a:buClr>
              <a:buSzPts val="1100"/>
            </a:pPr>
            <a:r>
              <a:rPr lang="en-US" dirty="0"/>
              <a:t>Birth in 1950s</a:t>
            </a:r>
            <a:endParaRPr dirty="0"/>
          </a:p>
          <a:p>
            <a:pPr>
              <a:spcBef>
                <a:spcPts val="0"/>
              </a:spcBef>
              <a:buClr>
                <a:schemeClr val="dk1"/>
              </a:buClr>
              <a:buSzPts val="4400"/>
            </a:pPr>
            <a:endParaRPr dirty="0"/>
          </a:p>
        </p:txBody>
      </p:sp>
      <p:sp>
        <p:nvSpPr>
          <p:cNvPr id="350" name="Google Shape;350;p22"/>
          <p:cNvSpPr txBox="1">
            <a:spLocks noGrp="1"/>
          </p:cNvSpPr>
          <p:nvPr>
            <p:ph type="body" idx="4294967295"/>
          </p:nvPr>
        </p:nvSpPr>
        <p:spPr>
          <a:xfrm>
            <a:off x="870858" y="1644650"/>
            <a:ext cx="4833938" cy="2692400"/>
          </a:xfrm>
          <a:prstGeom prst="rect">
            <a:avLst/>
          </a:prstGeom>
          <a:noFill/>
          <a:ln>
            <a:noFill/>
          </a:ln>
        </p:spPr>
        <p:txBody>
          <a:bodyPr spcFirstLastPara="1" vert="horz" wrap="square" lIns="91425" tIns="91425" rIns="91425" bIns="91425" rtlCol="0" anchor="t" anchorCtr="0">
            <a:noAutofit/>
          </a:bodyPr>
          <a:lstStyle/>
          <a:p>
            <a:pPr marL="533400" indent="-457200">
              <a:spcBef>
                <a:spcPts val="640"/>
              </a:spcBef>
              <a:buClr>
                <a:schemeClr val="accent3"/>
              </a:buClr>
              <a:buSzPts val="2400"/>
            </a:pPr>
            <a:r>
              <a:rPr lang="en-US" sz="2400" b="0" dirty="0">
                <a:solidFill>
                  <a:schemeClr val="accent3"/>
                </a:solidFill>
              </a:rPr>
              <a:t>Hospital birth experience</a:t>
            </a:r>
            <a:endParaRPr lang="en-US" sz="2400" dirty="0">
              <a:solidFill>
                <a:schemeClr val="accent3"/>
              </a:solidFill>
            </a:endParaRPr>
          </a:p>
          <a:p>
            <a:pPr marL="990600" lvl="1" indent="-457200">
              <a:spcBef>
                <a:spcPts val="640"/>
              </a:spcBef>
              <a:buClr>
                <a:schemeClr val="accent3"/>
              </a:buClr>
              <a:buSzPts val="2400"/>
            </a:pPr>
            <a:r>
              <a:rPr lang="en-US" sz="2200" b="0" dirty="0">
                <a:solidFill>
                  <a:schemeClr val="accent3"/>
                </a:solidFill>
              </a:rPr>
              <a:t>Routine IV and NPO</a:t>
            </a:r>
            <a:endParaRPr lang="en-US" sz="2200" dirty="0">
              <a:solidFill>
                <a:schemeClr val="accent3"/>
              </a:solidFill>
            </a:endParaRPr>
          </a:p>
          <a:p>
            <a:pPr marL="990600" lvl="1" indent="-457200">
              <a:spcBef>
                <a:spcPts val="640"/>
              </a:spcBef>
              <a:buClr>
                <a:schemeClr val="accent3"/>
              </a:buClr>
              <a:buSzPts val="2400"/>
            </a:pPr>
            <a:r>
              <a:rPr lang="en-US" sz="2200" b="0" dirty="0">
                <a:solidFill>
                  <a:schemeClr val="accent3"/>
                </a:solidFill>
              </a:rPr>
              <a:t>Routine anesthesia still used </a:t>
            </a:r>
            <a:endParaRPr lang="en-US" sz="2200" dirty="0">
              <a:solidFill>
                <a:schemeClr val="accent3"/>
              </a:solidFill>
            </a:endParaRPr>
          </a:p>
          <a:p>
            <a:pPr marL="990600" lvl="1" indent="-457200">
              <a:spcBef>
                <a:spcPts val="640"/>
              </a:spcBef>
              <a:buClr>
                <a:schemeClr val="accent3"/>
              </a:buClr>
              <a:buSzPts val="2400"/>
            </a:pPr>
            <a:r>
              <a:rPr lang="en-US" sz="2200" b="0" dirty="0">
                <a:solidFill>
                  <a:schemeClr val="accent3"/>
                </a:solidFill>
              </a:rPr>
              <a:t>Routine shave prep and enema</a:t>
            </a:r>
            <a:endParaRPr lang="en-US" sz="2200" dirty="0">
              <a:solidFill>
                <a:schemeClr val="accent3"/>
              </a:solidFill>
            </a:endParaRPr>
          </a:p>
          <a:p>
            <a:pPr marL="990600" lvl="1" indent="-457200">
              <a:spcBef>
                <a:spcPts val="640"/>
              </a:spcBef>
              <a:buClr>
                <a:schemeClr val="accent3"/>
              </a:buClr>
              <a:buSzPts val="2400"/>
            </a:pPr>
            <a:r>
              <a:rPr lang="en-US" sz="2200" b="0" dirty="0">
                <a:solidFill>
                  <a:schemeClr val="accent3"/>
                </a:solidFill>
              </a:rPr>
              <a:t>Lithotomy positioning</a:t>
            </a:r>
            <a:endParaRPr lang="en-US" sz="2200" dirty="0">
              <a:solidFill>
                <a:schemeClr val="accent3"/>
              </a:solidFill>
            </a:endParaRPr>
          </a:p>
          <a:p>
            <a:pPr marL="990600" lvl="1" indent="-457200">
              <a:spcBef>
                <a:spcPts val="640"/>
              </a:spcBef>
              <a:buClr>
                <a:schemeClr val="accent3"/>
              </a:buClr>
              <a:buSzPts val="2400"/>
            </a:pPr>
            <a:r>
              <a:rPr lang="en-US" sz="2200" b="0" dirty="0">
                <a:solidFill>
                  <a:schemeClr val="accent3"/>
                </a:solidFill>
              </a:rPr>
              <a:t>Routine episiotomy</a:t>
            </a:r>
          </a:p>
          <a:p>
            <a:pPr marL="990600" lvl="1" indent="-457200">
              <a:spcBef>
                <a:spcPts val="640"/>
              </a:spcBef>
              <a:buClr>
                <a:schemeClr val="accent3"/>
              </a:buClr>
              <a:buSzPts val="2400"/>
            </a:pPr>
            <a:r>
              <a:rPr lang="en-US" sz="2200" b="0" dirty="0">
                <a:solidFill>
                  <a:schemeClr val="accent3"/>
                </a:solidFill>
              </a:rPr>
              <a:t>Routine spinal and forceps</a:t>
            </a:r>
            <a:endParaRPr sz="2200" b="0" dirty="0">
              <a:solidFill>
                <a:schemeClr val="accent3"/>
              </a:solidFill>
            </a:endParaRPr>
          </a:p>
          <a:p>
            <a:pPr>
              <a:spcBef>
                <a:spcPts val="480"/>
              </a:spcBef>
              <a:buClr>
                <a:schemeClr val="dk1"/>
              </a:buClr>
              <a:buSzPts val="2400"/>
            </a:pPr>
            <a:endParaRPr b="0" dirty="0"/>
          </a:p>
        </p:txBody>
      </p:sp>
      <p:sp>
        <p:nvSpPr>
          <p:cNvPr id="351" name="Google Shape;351;p22"/>
          <p:cNvSpPr txBox="1">
            <a:spLocks noGrp="1"/>
          </p:cNvSpPr>
          <p:nvPr>
            <p:ph type="body" idx="4294967295"/>
          </p:nvPr>
        </p:nvSpPr>
        <p:spPr>
          <a:xfrm>
            <a:off x="6774785" y="4115269"/>
            <a:ext cx="4927600" cy="2864651"/>
          </a:xfrm>
          <a:prstGeom prst="rect">
            <a:avLst/>
          </a:prstGeom>
          <a:noFill/>
          <a:ln>
            <a:noFill/>
          </a:ln>
        </p:spPr>
        <p:txBody>
          <a:bodyPr spcFirstLastPara="1" vert="horz" wrap="square" lIns="91425" tIns="91425" rIns="91425" bIns="91425" rtlCol="0" anchor="t" anchorCtr="0">
            <a:noAutofit/>
          </a:bodyPr>
          <a:lstStyle/>
          <a:p>
            <a:pPr marL="457200" indent="-381000">
              <a:spcBef>
                <a:spcPts val="640"/>
              </a:spcBef>
              <a:buClr>
                <a:schemeClr val="dk1"/>
              </a:buClr>
              <a:buSzPts val="2400"/>
              <a:buChar char="•"/>
            </a:pPr>
            <a:r>
              <a:rPr lang="en-US" sz="2400" b="0" dirty="0">
                <a:solidFill>
                  <a:schemeClr val="accent3"/>
                </a:solidFill>
              </a:rPr>
              <a:t>Family separation</a:t>
            </a:r>
            <a:endParaRPr sz="2400" b="0" dirty="0">
              <a:solidFill>
                <a:schemeClr val="accent3"/>
              </a:solidFill>
            </a:endParaRPr>
          </a:p>
          <a:p>
            <a:pPr marL="914400" lvl="1" indent="-342900">
              <a:spcBef>
                <a:spcPts val="0"/>
              </a:spcBef>
              <a:buClr>
                <a:schemeClr val="accent3"/>
              </a:buClr>
              <a:buSzPts val="1800"/>
              <a:buFont typeface="Wingdings" panose="05000000000000000000" pitchFamily="2" charset="2"/>
              <a:buChar char="§"/>
            </a:pPr>
            <a:r>
              <a:rPr lang="en-US" sz="2200" b="0" dirty="0">
                <a:solidFill>
                  <a:schemeClr val="accent3"/>
                </a:solidFill>
              </a:rPr>
              <a:t>Partners not allowed in delivery room</a:t>
            </a:r>
            <a:endParaRPr sz="2200" b="0" dirty="0">
              <a:solidFill>
                <a:schemeClr val="accent3"/>
              </a:solidFill>
            </a:endParaRPr>
          </a:p>
          <a:p>
            <a:pPr marL="914400" lvl="1" indent="-342900">
              <a:spcBef>
                <a:spcPts val="0"/>
              </a:spcBef>
              <a:buClr>
                <a:schemeClr val="accent3"/>
              </a:buClr>
              <a:buSzPts val="1800"/>
              <a:buFont typeface="Wingdings" panose="05000000000000000000" pitchFamily="2" charset="2"/>
              <a:buChar char="§"/>
            </a:pPr>
            <a:r>
              <a:rPr lang="en-US" sz="2200" b="0" dirty="0">
                <a:solidFill>
                  <a:schemeClr val="accent3"/>
                </a:solidFill>
              </a:rPr>
              <a:t>Infant and mother separated</a:t>
            </a:r>
            <a:endParaRPr sz="2200" b="0" dirty="0">
              <a:solidFill>
                <a:schemeClr val="accent3"/>
              </a:solidFill>
            </a:endParaRPr>
          </a:p>
          <a:p>
            <a:pPr marL="914400" lvl="1" indent="-342900">
              <a:spcBef>
                <a:spcPts val="0"/>
              </a:spcBef>
              <a:buClr>
                <a:schemeClr val="accent3"/>
              </a:buClr>
              <a:buSzPts val="1800"/>
              <a:buFont typeface="Wingdings" panose="05000000000000000000" pitchFamily="2" charset="2"/>
              <a:buChar char="§"/>
            </a:pPr>
            <a:r>
              <a:rPr lang="en-US" sz="2200" b="0" dirty="0">
                <a:solidFill>
                  <a:schemeClr val="accent3"/>
                </a:solidFill>
              </a:rPr>
              <a:t>Formula feeding encouraged</a:t>
            </a:r>
            <a:endParaRPr sz="2200" dirty="0">
              <a:solidFill>
                <a:schemeClr val="accent3"/>
              </a:solidFill>
            </a:endParaRPr>
          </a:p>
          <a:p>
            <a:pPr marL="914400" lvl="1" indent="-342900">
              <a:spcBef>
                <a:spcPts val="0"/>
              </a:spcBef>
              <a:buClr>
                <a:schemeClr val="accent3"/>
              </a:buClr>
              <a:buSzPts val="1800"/>
              <a:buFont typeface="Wingdings" panose="05000000000000000000" pitchFamily="2" charset="2"/>
              <a:buChar char="§"/>
            </a:pPr>
            <a:r>
              <a:rPr lang="en-US" sz="2200" b="0" dirty="0">
                <a:solidFill>
                  <a:schemeClr val="accent3"/>
                </a:solidFill>
              </a:rPr>
              <a:t>Long hospital stays on bedrest postpartum</a:t>
            </a:r>
            <a:endParaRPr sz="2200" b="0" dirty="0">
              <a:solidFill>
                <a:schemeClr val="accent3"/>
              </a:solidFill>
            </a:endParaRPr>
          </a:p>
          <a:p>
            <a:pPr>
              <a:spcBef>
                <a:spcPts val="480"/>
              </a:spcBef>
              <a:buClr>
                <a:schemeClr val="dk1"/>
              </a:buClr>
              <a:buSzPts val="1100"/>
            </a:pPr>
            <a:endParaRPr dirty="0"/>
          </a:p>
          <a:p>
            <a:pPr>
              <a:spcBef>
                <a:spcPts val="480"/>
              </a:spcBef>
              <a:buClr>
                <a:schemeClr val="dk1"/>
              </a:buClr>
              <a:buSzPts val="2400"/>
            </a:pPr>
            <a:endParaRPr dirty="0"/>
          </a:p>
        </p:txBody>
      </p:sp>
      <p:pic>
        <p:nvPicPr>
          <p:cNvPr id="353" name="Google Shape;353;p22"/>
          <p:cNvPicPr preferRelativeResize="0"/>
          <p:nvPr/>
        </p:nvPicPr>
        <p:blipFill rotWithShape="1">
          <a:blip r:embed="rId3">
            <a:alphaModFix/>
          </a:blip>
          <a:srcRect/>
          <a:stretch/>
        </p:blipFill>
        <p:spPr>
          <a:xfrm>
            <a:off x="6774785" y="316721"/>
            <a:ext cx="3623733" cy="3488252"/>
          </a:xfrm>
          <a:prstGeom prst="rect">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0" name="Google Shape;360;p23"/>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1"/>
              </a:buClr>
              <a:buSzPts val="4400"/>
            </a:pPr>
            <a:r>
              <a:rPr lang="en-US" dirty="0">
                <a:ea typeface="Calibri"/>
                <a:cs typeface="Calibri"/>
                <a:sym typeface="Calibri"/>
              </a:rPr>
              <a:t>1960s-1980s</a:t>
            </a:r>
            <a:br>
              <a:rPr lang="en-US" dirty="0">
                <a:ea typeface="Calibri"/>
                <a:cs typeface="Calibri"/>
                <a:sym typeface="Calibri"/>
              </a:rPr>
            </a:br>
            <a:r>
              <a:rPr lang="en-US" dirty="0">
                <a:ea typeface="Calibri"/>
                <a:cs typeface="Calibri"/>
                <a:sym typeface="Calibri"/>
              </a:rPr>
              <a:t>Natural Childbirth Movement</a:t>
            </a:r>
            <a:endParaRPr dirty="0"/>
          </a:p>
        </p:txBody>
      </p:sp>
      <p:grpSp>
        <p:nvGrpSpPr>
          <p:cNvPr id="362" name="Google Shape;362;p23"/>
          <p:cNvGrpSpPr/>
          <p:nvPr/>
        </p:nvGrpSpPr>
        <p:grpSpPr>
          <a:xfrm>
            <a:off x="2543175" y="1790971"/>
            <a:ext cx="7886700" cy="4578079"/>
            <a:chOff x="0" y="625776"/>
            <a:chExt cx="7886700" cy="2829421"/>
          </a:xfrm>
          <a:solidFill>
            <a:schemeClr val="accent3">
              <a:lumMod val="60000"/>
              <a:lumOff val="40000"/>
            </a:schemeClr>
          </a:solidFill>
        </p:grpSpPr>
        <p:sp>
          <p:nvSpPr>
            <p:cNvPr id="363" name="Google Shape;363;p23"/>
            <p:cNvSpPr/>
            <p:nvPr/>
          </p:nvSpPr>
          <p:spPr>
            <a:xfrm>
              <a:off x="0" y="625776"/>
              <a:ext cx="7886700" cy="527670"/>
            </a:xfrm>
            <a:prstGeom prst="roundRect">
              <a:avLst>
                <a:gd name="adj" fmla="val 16667"/>
              </a:avLst>
            </a:prstGeom>
            <a:grp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a:buClr>
                  <a:srgbClr val="000000"/>
                </a:buClr>
                <a:buSzPts val="2400"/>
              </a:pPr>
              <a:endParaRPr sz="2400">
                <a:solidFill>
                  <a:srgbClr val="000000"/>
                </a:solidFill>
                <a:latin typeface="Arial"/>
                <a:ea typeface="Arial"/>
                <a:cs typeface="Arial"/>
                <a:sym typeface="Arial"/>
              </a:endParaRPr>
            </a:p>
          </p:txBody>
        </p:sp>
        <p:sp>
          <p:nvSpPr>
            <p:cNvPr id="364" name="Google Shape;364;p23"/>
            <p:cNvSpPr txBox="1"/>
            <p:nvPr/>
          </p:nvSpPr>
          <p:spPr>
            <a:xfrm>
              <a:off x="25759" y="651535"/>
              <a:ext cx="7835182" cy="476152"/>
            </a:xfrm>
            <a:prstGeom prst="rect">
              <a:avLst/>
            </a:prstGeom>
            <a:grpFill/>
            <a:ln>
              <a:noFill/>
            </a:ln>
          </p:spPr>
          <p:txBody>
            <a:bodyPr spcFirstLastPara="1" wrap="square" lIns="83800" tIns="83800" rIns="83800" bIns="83800" anchor="ctr" anchorCtr="0">
              <a:noAutofit/>
            </a:bodyPr>
            <a:lstStyle/>
            <a:p>
              <a:pPr>
                <a:lnSpc>
                  <a:spcPct val="90000"/>
                </a:lnSpc>
                <a:buClr>
                  <a:srgbClr val="000000"/>
                </a:buClr>
                <a:buSzPts val="2400"/>
              </a:pPr>
              <a:r>
                <a:rPr lang="en-US" sz="2400">
                  <a:solidFill>
                    <a:schemeClr val="lt1"/>
                  </a:solidFill>
                  <a:latin typeface="Calibri"/>
                  <a:ea typeface="Calibri"/>
                  <a:cs typeface="Calibri"/>
                  <a:sym typeface="Calibri"/>
                </a:rPr>
                <a:t>Women increasingly demanding choice and control</a:t>
              </a:r>
              <a:endParaRPr sz="2400">
                <a:solidFill>
                  <a:schemeClr val="lt1"/>
                </a:solidFill>
                <a:latin typeface="Calibri"/>
                <a:ea typeface="Calibri"/>
                <a:cs typeface="Calibri"/>
                <a:sym typeface="Calibri"/>
              </a:endParaRPr>
            </a:p>
          </p:txBody>
        </p:sp>
        <p:sp>
          <p:nvSpPr>
            <p:cNvPr id="365" name="Google Shape;365;p23"/>
            <p:cNvSpPr/>
            <p:nvPr/>
          </p:nvSpPr>
          <p:spPr>
            <a:xfrm>
              <a:off x="0" y="1216807"/>
              <a:ext cx="7886700" cy="527670"/>
            </a:xfrm>
            <a:prstGeom prst="roundRect">
              <a:avLst>
                <a:gd name="adj" fmla="val 16667"/>
              </a:avLst>
            </a:prstGeom>
            <a:grp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a:buClr>
                  <a:srgbClr val="000000"/>
                </a:buClr>
                <a:buSzPts val="2400"/>
              </a:pPr>
              <a:endParaRPr sz="2400">
                <a:solidFill>
                  <a:srgbClr val="000000"/>
                </a:solidFill>
                <a:latin typeface="Arial"/>
                <a:ea typeface="Arial"/>
                <a:cs typeface="Arial"/>
                <a:sym typeface="Arial"/>
              </a:endParaRPr>
            </a:p>
          </p:txBody>
        </p:sp>
        <p:sp>
          <p:nvSpPr>
            <p:cNvPr id="366" name="Google Shape;366;p23"/>
            <p:cNvSpPr txBox="1"/>
            <p:nvPr/>
          </p:nvSpPr>
          <p:spPr>
            <a:xfrm>
              <a:off x="25759" y="1242566"/>
              <a:ext cx="7835182" cy="476152"/>
            </a:xfrm>
            <a:prstGeom prst="rect">
              <a:avLst/>
            </a:prstGeom>
            <a:grpFill/>
            <a:ln>
              <a:noFill/>
            </a:ln>
          </p:spPr>
          <p:txBody>
            <a:bodyPr spcFirstLastPara="1" wrap="square" lIns="83800" tIns="83800" rIns="83800" bIns="83800" anchor="ctr" anchorCtr="0">
              <a:noAutofit/>
            </a:bodyPr>
            <a:lstStyle/>
            <a:p>
              <a:pPr>
                <a:lnSpc>
                  <a:spcPct val="90000"/>
                </a:lnSpc>
                <a:buClr>
                  <a:srgbClr val="000000"/>
                </a:buClr>
                <a:buSzPts val="2400"/>
              </a:pPr>
              <a:r>
                <a:rPr lang="en-US" sz="2400">
                  <a:solidFill>
                    <a:schemeClr val="lt1"/>
                  </a:solidFill>
                  <a:latin typeface="Calibri"/>
                  <a:ea typeface="Calibri"/>
                  <a:cs typeface="Calibri"/>
                  <a:sym typeface="Calibri"/>
                </a:rPr>
                <a:t>Conscious participation of the mother in her own birthing process</a:t>
              </a:r>
              <a:endParaRPr sz="2400">
                <a:solidFill>
                  <a:schemeClr val="lt1"/>
                </a:solidFill>
                <a:latin typeface="Calibri"/>
                <a:ea typeface="Calibri"/>
                <a:cs typeface="Calibri"/>
                <a:sym typeface="Calibri"/>
              </a:endParaRPr>
            </a:p>
          </p:txBody>
        </p:sp>
        <p:sp>
          <p:nvSpPr>
            <p:cNvPr id="367" name="Google Shape;367;p23"/>
            <p:cNvSpPr/>
            <p:nvPr/>
          </p:nvSpPr>
          <p:spPr>
            <a:xfrm>
              <a:off x="0" y="1744477"/>
              <a:ext cx="7886700" cy="592020"/>
            </a:xfrm>
            <a:prstGeom prst="rect">
              <a:avLst/>
            </a:prstGeom>
            <a:grpFill/>
            <a:ln>
              <a:noFill/>
            </a:ln>
          </p:spPr>
          <p:txBody>
            <a:bodyPr spcFirstLastPara="1" wrap="square" lIns="91425" tIns="91425" rIns="91425" bIns="91425" anchor="ctr" anchorCtr="0">
              <a:noAutofit/>
            </a:bodyPr>
            <a:lstStyle/>
            <a:p>
              <a:pPr>
                <a:buClr>
                  <a:srgbClr val="000000"/>
                </a:buClr>
                <a:buSzPts val="2400"/>
              </a:pPr>
              <a:endParaRPr sz="2400">
                <a:solidFill>
                  <a:srgbClr val="000000"/>
                </a:solidFill>
                <a:latin typeface="Arial"/>
                <a:ea typeface="Arial"/>
                <a:cs typeface="Arial"/>
                <a:sym typeface="Arial"/>
              </a:endParaRPr>
            </a:p>
          </p:txBody>
        </p:sp>
        <p:sp>
          <p:nvSpPr>
            <p:cNvPr id="368" name="Google Shape;368;p23"/>
            <p:cNvSpPr txBox="1"/>
            <p:nvPr/>
          </p:nvSpPr>
          <p:spPr>
            <a:xfrm>
              <a:off x="0" y="1807837"/>
              <a:ext cx="7886700" cy="528659"/>
            </a:xfrm>
            <a:prstGeom prst="rect">
              <a:avLst/>
            </a:prstGeom>
            <a:solidFill>
              <a:schemeClr val="bg1"/>
            </a:solidFill>
            <a:ln>
              <a:noFill/>
            </a:ln>
          </p:spPr>
          <p:txBody>
            <a:bodyPr spcFirstLastPara="1" wrap="square" lIns="250400" tIns="27925" rIns="156450" bIns="27925" anchor="t" anchorCtr="0">
              <a:noAutofit/>
            </a:bodyPr>
            <a:lstStyle/>
            <a:p>
              <a:pPr marL="171450" lvl="1" indent="-171450">
                <a:lnSpc>
                  <a:spcPct val="90000"/>
                </a:lnSpc>
                <a:buClr>
                  <a:schemeClr val="accent3"/>
                </a:buClr>
                <a:buSzPts val="1700"/>
                <a:buFont typeface="Calibri"/>
                <a:buChar char="•"/>
              </a:pPr>
              <a:r>
                <a:rPr lang="en-US" sz="2400" dirty="0">
                  <a:solidFill>
                    <a:schemeClr val="accent3"/>
                  </a:solidFill>
                  <a:latin typeface="Calibri"/>
                  <a:ea typeface="Calibri"/>
                  <a:cs typeface="Calibri"/>
                  <a:sym typeface="Calibri"/>
                </a:rPr>
                <a:t>Awake and aware</a:t>
              </a:r>
              <a:endParaRPr sz="2400" dirty="0">
                <a:solidFill>
                  <a:schemeClr val="accent3"/>
                </a:solidFill>
                <a:latin typeface="Calibri"/>
                <a:ea typeface="Calibri"/>
                <a:cs typeface="Calibri"/>
                <a:sym typeface="Calibri"/>
              </a:endParaRPr>
            </a:p>
            <a:p>
              <a:pPr marL="171450" lvl="1" indent="-171450">
                <a:lnSpc>
                  <a:spcPct val="90000"/>
                </a:lnSpc>
                <a:spcBef>
                  <a:spcPts val="340"/>
                </a:spcBef>
                <a:buClr>
                  <a:schemeClr val="accent3"/>
                </a:buClr>
                <a:buSzPts val="1700"/>
                <a:buFont typeface="Calibri"/>
                <a:buChar char="•"/>
              </a:pPr>
              <a:r>
                <a:rPr lang="en-US" sz="2400" dirty="0">
                  <a:solidFill>
                    <a:schemeClr val="accent3"/>
                  </a:solidFill>
                  <a:latin typeface="Calibri"/>
                  <a:ea typeface="Calibri"/>
                  <a:cs typeface="Calibri"/>
                  <a:sym typeface="Calibri"/>
                </a:rPr>
                <a:t>Active participant</a:t>
              </a:r>
              <a:endParaRPr sz="2400" dirty="0">
                <a:solidFill>
                  <a:schemeClr val="accent3"/>
                </a:solidFill>
                <a:latin typeface="Calibri"/>
                <a:ea typeface="Calibri"/>
                <a:cs typeface="Calibri"/>
                <a:sym typeface="Calibri"/>
              </a:endParaRPr>
            </a:p>
          </p:txBody>
        </p:sp>
        <p:sp>
          <p:nvSpPr>
            <p:cNvPr id="369" name="Google Shape;369;p23"/>
            <p:cNvSpPr/>
            <p:nvPr/>
          </p:nvSpPr>
          <p:spPr>
            <a:xfrm>
              <a:off x="0" y="2336497"/>
              <a:ext cx="7886700" cy="527670"/>
            </a:xfrm>
            <a:prstGeom prst="roundRect">
              <a:avLst>
                <a:gd name="adj" fmla="val 16667"/>
              </a:avLst>
            </a:prstGeom>
            <a:grp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a:buClr>
                  <a:srgbClr val="000000"/>
                </a:buClr>
                <a:buSzPts val="2400"/>
              </a:pPr>
              <a:endParaRPr sz="2400">
                <a:solidFill>
                  <a:srgbClr val="000000"/>
                </a:solidFill>
                <a:latin typeface="Arial"/>
                <a:ea typeface="Arial"/>
                <a:cs typeface="Arial"/>
                <a:sym typeface="Arial"/>
              </a:endParaRPr>
            </a:p>
          </p:txBody>
        </p:sp>
        <p:sp>
          <p:nvSpPr>
            <p:cNvPr id="370" name="Google Shape;370;p23"/>
            <p:cNvSpPr txBox="1"/>
            <p:nvPr/>
          </p:nvSpPr>
          <p:spPr>
            <a:xfrm>
              <a:off x="25759" y="2362256"/>
              <a:ext cx="7835182" cy="476152"/>
            </a:xfrm>
            <a:prstGeom prst="rect">
              <a:avLst/>
            </a:prstGeom>
            <a:grpFill/>
            <a:ln>
              <a:noFill/>
            </a:ln>
          </p:spPr>
          <p:txBody>
            <a:bodyPr spcFirstLastPara="1" wrap="square" lIns="83800" tIns="83800" rIns="83800" bIns="83800" anchor="ctr" anchorCtr="0">
              <a:noAutofit/>
            </a:bodyPr>
            <a:lstStyle/>
            <a:p>
              <a:pPr>
                <a:lnSpc>
                  <a:spcPct val="90000"/>
                </a:lnSpc>
                <a:buClr>
                  <a:srgbClr val="000000"/>
                </a:buClr>
                <a:buSzPts val="2400"/>
              </a:pPr>
              <a:r>
                <a:rPr lang="en-US" sz="2400">
                  <a:solidFill>
                    <a:schemeClr val="lt1"/>
                  </a:solidFill>
                  <a:latin typeface="Calibri"/>
                  <a:ea typeface="Calibri"/>
                  <a:cs typeface="Calibri"/>
                  <a:sym typeface="Calibri"/>
                </a:rPr>
                <a:t>More holistic birth paradigm</a:t>
              </a:r>
              <a:endParaRPr sz="2400">
                <a:solidFill>
                  <a:schemeClr val="lt1"/>
                </a:solidFill>
                <a:latin typeface="Calibri"/>
                <a:ea typeface="Calibri"/>
                <a:cs typeface="Calibri"/>
                <a:sym typeface="Calibri"/>
              </a:endParaRPr>
            </a:p>
          </p:txBody>
        </p:sp>
        <p:sp>
          <p:nvSpPr>
            <p:cNvPr id="371" name="Google Shape;371;p23"/>
            <p:cNvSpPr/>
            <p:nvPr/>
          </p:nvSpPr>
          <p:spPr>
            <a:xfrm>
              <a:off x="0" y="2927527"/>
              <a:ext cx="7886700" cy="527670"/>
            </a:xfrm>
            <a:prstGeom prst="roundRect">
              <a:avLst>
                <a:gd name="adj" fmla="val 16667"/>
              </a:avLst>
            </a:prstGeom>
            <a:grp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a:buClr>
                  <a:srgbClr val="000000"/>
                </a:buClr>
                <a:buSzPts val="2400"/>
              </a:pPr>
              <a:endParaRPr sz="2400">
                <a:solidFill>
                  <a:srgbClr val="000000"/>
                </a:solidFill>
                <a:latin typeface="Arial"/>
                <a:ea typeface="Arial"/>
                <a:cs typeface="Arial"/>
                <a:sym typeface="Arial"/>
              </a:endParaRPr>
            </a:p>
          </p:txBody>
        </p:sp>
        <p:sp>
          <p:nvSpPr>
            <p:cNvPr id="372" name="Google Shape;372;p23"/>
            <p:cNvSpPr txBox="1"/>
            <p:nvPr/>
          </p:nvSpPr>
          <p:spPr>
            <a:xfrm>
              <a:off x="25759" y="2953286"/>
              <a:ext cx="7835182" cy="476152"/>
            </a:xfrm>
            <a:prstGeom prst="rect">
              <a:avLst/>
            </a:prstGeom>
            <a:grpFill/>
            <a:ln>
              <a:noFill/>
            </a:ln>
          </p:spPr>
          <p:txBody>
            <a:bodyPr spcFirstLastPara="1" wrap="square" lIns="83800" tIns="83800" rIns="83800" bIns="83800" anchor="ctr" anchorCtr="0">
              <a:noAutofit/>
            </a:bodyPr>
            <a:lstStyle/>
            <a:p>
              <a:pPr>
                <a:lnSpc>
                  <a:spcPct val="90000"/>
                </a:lnSpc>
                <a:buClr>
                  <a:srgbClr val="000000"/>
                </a:buClr>
                <a:buSzPts val="2400"/>
              </a:pPr>
              <a:r>
                <a:rPr lang="en-US" sz="2400">
                  <a:solidFill>
                    <a:schemeClr val="lt1"/>
                  </a:solidFill>
                  <a:latin typeface="Calibri"/>
                  <a:ea typeface="Calibri"/>
                  <a:cs typeface="Calibri"/>
                  <a:sym typeface="Calibri"/>
                </a:rPr>
                <a:t>Female body is normal in its own right</a:t>
              </a:r>
              <a:endParaRPr sz="2400">
                <a:solidFill>
                  <a:schemeClr val="lt1"/>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4"/>
          <p:cNvSpPr txBox="1">
            <a:spLocks noGrp="1"/>
          </p:cNvSpPr>
          <p:nvPr>
            <p:ph type="title"/>
          </p:nvPr>
        </p:nvSpPr>
        <p:spPr>
          <a:xfrm>
            <a:off x="1212730" y="493280"/>
            <a:ext cx="9760688" cy="1325563"/>
          </a:xfrm>
          <a:prstGeom prst="rect">
            <a:avLst/>
          </a:prstGeom>
          <a:noFill/>
          <a:ln>
            <a:noFill/>
          </a:ln>
        </p:spPr>
        <p:txBody>
          <a:bodyPr spcFirstLastPara="1" vert="horz" wrap="square" lIns="91425" tIns="91425" rIns="91425" bIns="91425" rtlCol="0" anchor="ctr" anchorCtr="0">
            <a:noAutofit/>
          </a:bodyPr>
          <a:lstStyle/>
          <a:p>
            <a:pPr algn="ctr">
              <a:spcBef>
                <a:spcPts val="0"/>
              </a:spcBef>
              <a:buClr>
                <a:schemeClr val="dk1"/>
              </a:buClr>
              <a:buSzPts val="4400"/>
            </a:pPr>
            <a:r>
              <a:rPr lang="en-US" dirty="0"/>
              <a:t>Convergence of Three Movements</a:t>
            </a:r>
            <a:endParaRPr dirty="0"/>
          </a:p>
        </p:txBody>
      </p:sp>
      <p:sp>
        <p:nvSpPr>
          <p:cNvPr id="379" name="Google Shape;379;p24"/>
          <p:cNvSpPr txBox="1">
            <a:spLocks noGrp="1"/>
          </p:cNvSpPr>
          <p:nvPr>
            <p:ph type="body" idx="1"/>
          </p:nvPr>
        </p:nvSpPr>
        <p:spPr>
          <a:xfrm>
            <a:off x="2152650" y="1645919"/>
            <a:ext cx="8041217" cy="4077547"/>
          </a:xfrm>
          <a:prstGeom prst="rect">
            <a:avLst/>
          </a:prstGeom>
          <a:noFill/>
          <a:ln>
            <a:noFill/>
          </a:ln>
        </p:spPr>
        <p:txBody>
          <a:bodyPr spcFirstLastPara="1" vert="horz" wrap="square" lIns="91425" tIns="91425" rIns="91425" bIns="91425" rtlCol="0" anchor="t" anchorCtr="0">
            <a:noAutofit/>
          </a:bodyPr>
          <a:lstStyle/>
          <a:p>
            <a:pPr marL="0" indent="0" algn="ctr">
              <a:spcBef>
                <a:spcPts val="640"/>
              </a:spcBef>
              <a:buClr>
                <a:schemeClr val="dk1"/>
              </a:buClr>
              <a:buSzPts val="2800"/>
              <a:buNone/>
            </a:pPr>
            <a:r>
              <a:rPr lang="en-US" dirty="0">
                <a:solidFill>
                  <a:schemeClr val="accent3"/>
                </a:solidFill>
              </a:rPr>
              <a:t>Feminist</a:t>
            </a:r>
            <a:endParaRPr dirty="0">
              <a:solidFill>
                <a:schemeClr val="accent3"/>
              </a:solidFill>
            </a:endParaRPr>
          </a:p>
          <a:p>
            <a:pPr marL="0" indent="0" algn="ctr">
              <a:spcBef>
                <a:spcPts val="640"/>
              </a:spcBef>
              <a:buClr>
                <a:schemeClr val="dk1"/>
              </a:buClr>
              <a:buSzPts val="2800"/>
              <a:buNone/>
            </a:pPr>
            <a:endParaRPr dirty="0"/>
          </a:p>
          <a:p>
            <a:pPr marL="0" indent="0" algn="ctr">
              <a:spcBef>
                <a:spcPts val="640"/>
              </a:spcBef>
              <a:buClr>
                <a:schemeClr val="dk1"/>
              </a:buClr>
              <a:buSzPts val="2800"/>
              <a:buNone/>
            </a:pPr>
            <a:endParaRPr dirty="0"/>
          </a:p>
          <a:p>
            <a:pPr marL="0" indent="0">
              <a:spcBef>
                <a:spcPts val="640"/>
              </a:spcBef>
              <a:buClr>
                <a:schemeClr val="dk1"/>
              </a:buClr>
              <a:buSzPts val="2800"/>
              <a:buNone/>
            </a:pPr>
            <a:r>
              <a:rPr lang="en-US" dirty="0">
                <a:solidFill>
                  <a:schemeClr val="accent3"/>
                </a:solidFill>
              </a:rPr>
              <a:t>Natural					</a:t>
            </a:r>
          </a:p>
          <a:p>
            <a:pPr marL="0" indent="0">
              <a:spcBef>
                <a:spcPts val="640"/>
              </a:spcBef>
              <a:buClr>
                <a:schemeClr val="dk1"/>
              </a:buClr>
              <a:buSzPts val="2800"/>
              <a:buNone/>
            </a:pPr>
            <a:r>
              <a:rPr lang="en-US" dirty="0">
                <a:solidFill>
                  <a:schemeClr val="accent3"/>
                </a:solidFill>
              </a:rPr>
              <a:t>Child Birth</a:t>
            </a:r>
            <a:r>
              <a:rPr lang="en-US" dirty="0"/>
              <a:t>					</a:t>
            </a:r>
            <a:r>
              <a:rPr lang="en-US" dirty="0">
                <a:solidFill>
                  <a:schemeClr val="accent3"/>
                </a:solidFill>
              </a:rPr>
              <a:t>Consumer</a:t>
            </a:r>
            <a:endParaRPr dirty="0">
              <a:solidFill>
                <a:schemeClr val="accent3"/>
              </a:solidFill>
            </a:endParaRPr>
          </a:p>
          <a:p>
            <a:pPr marL="0" indent="0">
              <a:spcBef>
                <a:spcPts val="640"/>
              </a:spcBef>
              <a:buClr>
                <a:schemeClr val="dk1"/>
              </a:buClr>
              <a:buSzPts val="2800"/>
              <a:buNone/>
            </a:pPr>
            <a:r>
              <a:rPr lang="en-US" dirty="0"/>
              <a:t>  </a:t>
            </a:r>
            <a:endParaRPr dirty="0"/>
          </a:p>
        </p:txBody>
      </p:sp>
      <p:sp>
        <p:nvSpPr>
          <p:cNvPr id="380" name="Google Shape;380;p24"/>
          <p:cNvSpPr/>
          <p:nvPr/>
        </p:nvSpPr>
        <p:spPr>
          <a:xfrm rot="2546136">
            <a:off x="4182018" y="2271465"/>
            <a:ext cx="578427" cy="1446298"/>
          </a:xfrm>
          <a:prstGeom prst="upDownArrow">
            <a:avLst>
              <a:gd name="adj1" fmla="val 50000"/>
              <a:gd name="adj2" fmla="val 50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a:solidFill>
                <a:schemeClr val="dk1"/>
              </a:solidFill>
              <a:latin typeface="Calibri"/>
              <a:ea typeface="Calibri"/>
              <a:cs typeface="Calibri"/>
              <a:sym typeface="Calibri"/>
            </a:endParaRPr>
          </a:p>
        </p:txBody>
      </p:sp>
      <p:sp>
        <p:nvSpPr>
          <p:cNvPr id="381" name="Google Shape;381;p24"/>
          <p:cNvSpPr/>
          <p:nvPr/>
        </p:nvSpPr>
        <p:spPr>
          <a:xfrm rot="-2249985">
            <a:off x="7393973" y="2164858"/>
            <a:ext cx="578555" cy="1446332"/>
          </a:xfrm>
          <a:prstGeom prst="upDownArrow">
            <a:avLst>
              <a:gd name="adj1" fmla="val 50000"/>
              <a:gd name="adj2" fmla="val 50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a:solidFill>
                <a:schemeClr val="dk1"/>
              </a:solidFill>
              <a:latin typeface="Calibri"/>
              <a:ea typeface="Calibri"/>
              <a:cs typeface="Calibri"/>
              <a:sym typeface="Calibri"/>
            </a:endParaRPr>
          </a:p>
        </p:txBody>
      </p:sp>
      <p:sp>
        <p:nvSpPr>
          <p:cNvPr id="382" name="Google Shape;382;p24"/>
          <p:cNvSpPr/>
          <p:nvPr/>
        </p:nvSpPr>
        <p:spPr>
          <a:xfrm rot="5400000">
            <a:off x="5848447" y="4544164"/>
            <a:ext cx="578700" cy="2185472"/>
          </a:xfrm>
          <a:prstGeom prst="upDownArrow">
            <a:avLst>
              <a:gd name="adj1" fmla="val 50000"/>
              <a:gd name="adj2" fmla="val 50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a:solidFill>
                <a:schemeClr val="dk1"/>
              </a:solidFill>
              <a:latin typeface="Calibri"/>
              <a:ea typeface="Calibri"/>
              <a:cs typeface="Calibri"/>
              <a:sym typeface="Calibri"/>
            </a:endParaRPr>
          </a:p>
        </p:txBody>
      </p:sp>
      <p:pic>
        <p:nvPicPr>
          <p:cNvPr id="383" name="Google Shape;383;p24"/>
          <p:cNvPicPr preferRelativeResize="0"/>
          <p:nvPr/>
        </p:nvPicPr>
        <p:blipFill rotWithShape="1">
          <a:blip r:embed="rId3">
            <a:alphaModFix/>
          </a:blip>
          <a:srcRect/>
          <a:stretch/>
        </p:blipFill>
        <p:spPr>
          <a:xfrm>
            <a:off x="7660894" y="4323709"/>
            <a:ext cx="2319630" cy="1378229"/>
          </a:xfrm>
          <a:prstGeom prst="rect">
            <a:avLst/>
          </a:prstGeom>
          <a:noFill/>
          <a:ln>
            <a:noFill/>
          </a:ln>
        </p:spPr>
      </p:pic>
      <p:pic>
        <p:nvPicPr>
          <p:cNvPr id="384" name="Google Shape;384;p24"/>
          <p:cNvPicPr preferRelativeResize="0"/>
          <p:nvPr/>
        </p:nvPicPr>
        <p:blipFill rotWithShape="1">
          <a:blip r:embed="rId4">
            <a:alphaModFix/>
          </a:blip>
          <a:srcRect/>
          <a:stretch/>
        </p:blipFill>
        <p:spPr>
          <a:xfrm>
            <a:off x="2385459" y="4111215"/>
            <a:ext cx="2299221" cy="1846273"/>
          </a:xfrm>
          <a:prstGeom prst="rect">
            <a:avLst/>
          </a:prstGeom>
          <a:noFill/>
          <a:ln>
            <a:noFill/>
          </a:ln>
        </p:spPr>
      </p:pic>
      <p:pic>
        <p:nvPicPr>
          <p:cNvPr id="385" name="Google Shape;385;p24"/>
          <p:cNvPicPr preferRelativeResize="0"/>
          <p:nvPr/>
        </p:nvPicPr>
        <p:blipFill rotWithShape="1">
          <a:blip r:embed="rId5">
            <a:alphaModFix/>
          </a:blip>
          <a:srcRect l="67905"/>
          <a:stretch/>
        </p:blipFill>
        <p:spPr>
          <a:xfrm>
            <a:off x="5172634" y="2861885"/>
            <a:ext cx="1840881" cy="195720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5"/>
          <p:cNvSpPr/>
          <p:nvPr/>
        </p:nvSpPr>
        <p:spPr>
          <a:xfrm>
            <a:off x="1524000" y="0"/>
            <a:ext cx="9144000" cy="6113417"/>
          </a:xfrm>
          <a:prstGeom prst="rect">
            <a:avLst/>
          </a:prstGeom>
          <a:solidFill>
            <a:schemeClr val="tx2"/>
          </a:solidFill>
          <a:ln>
            <a:noFill/>
          </a:ln>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Calibri"/>
              <a:ea typeface="Calibri"/>
              <a:cs typeface="Calibri"/>
              <a:sym typeface="Calibri"/>
            </a:endParaRPr>
          </a:p>
        </p:txBody>
      </p:sp>
      <p:pic>
        <p:nvPicPr>
          <p:cNvPr id="391" name="Google Shape;391;p25"/>
          <p:cNvPicPr preferRelativeResize="0"/>
          <p:nvPr/>
        </p:nvPicPr>
        <p:blipFill rotWithShape="1">
          <a:blip r:embed="rId3">
            <a:alphaModFix/>
          </a:blip>
          <a:srcRect/>
          <a:stretch/>
        </p:blipFill>
        <p:spPr>
          <a:xfrm>
            <a:off x="1911301" y="457201"/>
            <a:ext cx="1837887" cy="2753390"/>
          </a:xfrm>
          <a:prstGeom prst="rect">
            <a:avLst/>
          </a:prstGeom>
          <a:noFill/>
          <a:ln>
            <a:noFill/>
          </a:ln>
        </p:spPr>
      </p:pic>
      <p:pic>
        <p:nvPicPr>
          <p:cNvPr id="392" name="Google Shape;392;p25"/>
          <p:cNvPicPr preferRelativeResize="0"/>
          <p:nvPr/>
        </p:nvPicPr>
        <p:blipFill rotWithShape="1">
          <a:blip r:embed="rId4">
            <a:alphaModFix/>
          </a:blip>
          <a:srcRect/>
          <a:stretch/>
        </p:blipFill>
        <p:spPr>
          <a:xfrm>
            <a:off x="4085914" y="457201"/>
            <a:ext cx="1837886" cy="2753389"/>
          </a:xfrm>
          <a:prstGeom prst="rect">
            <a:avLst/>
          </a:prstGeom>
          <a:noFill/>
          <a:ln>
            <a:noFill/>
          </a:ln>
        </p:spPr>
      </p:pic>
      <p:pic>
        <p:nvPicPr>
          <p:cNvPr id="393" name="Google Shape;393;p25"/>
          <p:cNvPicPr preferRelativeResize="0"/>
          <p:nvPr/>
        </p:nvPicPr>
        <p:blipFill rotWithShape="1">
          <a:blip r:embed="rId5">
            <a:alphaModFix/>
          </a:blip>
          <a:srcRect/>
          <a:stretch/>
        </p:blipFill>
        <p:spPr>
          <a:xfrm>
            <a:off x="6262873" y="457201"/>
            <a:ext cx="1824120" cy="2753389"/>
          </a:xfrm>
          <a:prstGeom prst="rect">
            <a:avLst/>
          </a:prstGeom>
          <a:noFill/>
          <a:ln>
            <a:noFill/>
          </a:ln>
        </p:spPr>
      </p:pic>
      <p:pic>
        <p:nvPicPr>
          <p:cNvPr id="394" name="Google Shape;394;p25"/>
          <p:cNvPicPr preferRelativeResize="0"/>
          <p:nvPr/>
        </p:nvPicPr>
        <p:blipFill rotWithShape="1">
          <a:blip r:embed="rId6">
            <a:alphaModFix/>
          </a:blip>
          <a:srcRect/>
          <a:stretch/>
        </p:blipFill>
        <p:spPr>
          <a:xfrm>
            <a:off x="8449380" y="457201"/>
            <a:ext cx="1803469" cy="2753389"/>
          </a:xfrm>
          <a:prstGeom prst="rect">
            <a:avLst/>
          </a:prstGeom>
          <a:noFill/>
          <a:ln>
            <a:noFill/>
          </a:ln>
        </p:spPr>
      </p:pic>
      <p:pic>
        <p:nvPicPr>
          <p:cNvPr id="395" name="Google Shape;395;p25"/>
          <p:cNvPicPr preferRelativeResize="0"/>
          <p:nvPr/>
        </p:nvPicPr>
        <p:blipFill rotWithShape="1">
          <a:blip r:embed="rId7">
            <a:alphaModFix/>
          </a:blip>
          <a:srcRect/>
          <a:stretch/>
        </p:blipFill>
        <p:spPr>
          <a:xfrm>
            <a:off x="2034509" y="3429000"/>
            <a:ext cx="3763444" cy="2545080"/>
          </a:xfrm>
          <a:prstGeom prst="rect">
            <a:avLst/>
          </a:prstGeom>
          <a:noFill/>
          <a:ln>
            <a:noFill/>
          </a:ln>
        </p:spPr>
      </p:pic>
      <p:sp>
        <p:nvSpPr>
          <p:cNvPr id="396" name="Google Shape;396;p25"/>
          <p:cNvSpPr/>
          <p:nvPr/>
        </p:nvSpPr>
        <p:spPr>
          <a:xfrm>
            <a:off x="6133432" y="3474721"/>
            <a:ext cx="4534568" cy="3383281"/>
          </a:xfrm>
          <a:prstGeom prst="rect">
            <a:avLst/>
          </a:prstGeom>
          <a:solidFill>
            <a:schemeClr val="accent3"/>
          </a:solidFill>
          <a:ln>
            <a:noFill/>
          </a:ln>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Calibri"/>
              <a:ea typeface="Calibri"/>
              <a:cs typeface="Calibri"/>
              <a:sym typeface="Calibri"/>
            </a:endParaRPr>
          </a:p>
        </p:txBody>
      </p:sp>
      <p:sp>
        <p:nvSpPr>
          <p:cNvPr id="397" name="Google Shape;397;p25"/>
          <p:cNvSpPr txBox="1">
            <a:spLocks noGrp="1"/>
          </p:cNvSpPr>
          <p:nvPr>
            <p:ph type="title" idx="4294967295"/>
          </p:nvPr>
        </p:nvSpPr>
        <p:spPr>
          <a:xfrm>
            <a:off x="6171563" y="3474721"/>
            <a:ext cx="4529137" cy="3474721"/>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1"/>
              </a:buClr>
              <a:buSzPts val="4400"/>
            </a:pPr>
            <a:r>
              <a:rPr lang="en-US" dirty="0">
                <a:solidFill>
                  <a:schemeClr val="bg1"/>
                </a:solidFill>
              </a:rPr>
              <a:t>Books that reintroduced the value of physiologic birth</a:t>
            </a:r>
            <a:endParaRPr b="0" i="0" u="none" strike="noStrike" cap="none"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6"/>
          <p:cNvSpPr txBox="1">
            <a:spLocks noGrp="1"/>
          </p:cNvSpPr>
          <p:nvPr>
            <p:ph type="title" idx="4294967295"/>
          </p:nvPr>
        </p:nvSpPr>
        <p:spPr>
          <a:xfrm>
            <a:off x="2132337" y="370023"/>
            <a:ext cx="3840163" cy="1692275"/>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1"/>
              </a:buClr>
              <a:buSzPts val="4400"/>
            </a:pPr>
            <a:r>
              <a:rPr lang="en-US" dirty="0"/>
              <a:t>1980s to 1990s</a:t>
            </a:r>
            <a:endParaRPr dirty="0"/>
          </a:p>
        </p:txBody>
      </p:sp>
      <p:sp>
        <p:nvSpPr>
          <p:cNvPr id="405" name="Google Shape;405;p26"/>
          <p:cNvSpPr txBox="1">
            <a:spLocks noGrp="1"/>
          </p:cNvSpPr>
          <p:nvPr>
            <p:ph type="body" idx="4294967295"/>
          </p:nvPr>
        </p:nvSpPr>
        <p:spPr>
          <a:xfrm>
            <a:off x="1959428" y="1987096"/>
            <a:ext cx="4487863" cy="3462338"/>
          </a:xfrm>
          <a:prstGeom prst="rect">
            <a:avLst/>
          </a:prstGeom>
          <a:noFill/>
          <a:ln>
            <a:noFill/>
          </a:ln>
        </p:spPr>
        <p:txBody>
          <a:bodyPr spcFirstLastPara="1" vert="horz" wrap="square" lIns="91425" tIns="45700" rIns="91425" bIns="45700" rtlCol="0" anchor="t" anchorCtr="0">
            <a:noAutofit/>
          </a:bodyPr>
          <a:lstStyle/>
          <a:p>
            <a:pPr>
              <a:spcBef>
                <a:spcPts val="0"/>
              </a:spcBef>
              <a:buClr>
                <a:schemeClr val="accent3"/>
              </a:buClr>
              <a:buSzPct val="100000"/>
            </a:pPr>
            <a:r>
              <a:rPr lang="en-US" sz="2400" dirty="0">
                <a:solidFill>
                  <a:schemeClr val="accent3"/>
                </a:solidFill>
              </a:rPr>
              <a:t>Shift towards epidurals for pain control in labor</a:t>
            </a:r>
            <a:endParaRPr sz="2400" dirty="0">
              <a:solidFill>
                <a:schemeClr val="accent3"/>
              </a:solidFill>
            </a:endParaRPr>
          </a:p>
          <a:p>
            <a:pPr>
              <a:buClr>
                <a:schemeClr val="accent3"/>
              </a:buClr>
              <a:buSzPct val="100000"/>
            </a:pPr>
            <a:r>
              <a:rPr lang="en-US" sz="2400" dirty="0">
                <a:solidFill>
                  <a:schemeClr val="accent3"/>
                </a:solidFill>
              </a:rPr>
              <a:t>Decrease in routine episiotomies</a:t>
            </a:r>
            <a:endParaRPr sz="2400" dirty="0">
              <a:solidFill>
                <a:schemeClr val="accent3"/>
              </a:solidFill>
            </a:endParaRPr>
          </a:p>
          <a:p>
            <a:pPr>
              <a:buClr>
                <a:schemeClr val="accent3"/>
              </a:buClr>
              <a:buSzPct val="100000"/>
            </a:pPr>
            <a:r>
              <a:rPr lang="en-US" sz="2400" dirty="0">
                <a:solidFill>
                  <a:schemeClr val="accent3"/>
                </a:solidFill>
              </a:rPr>
              <a:t>Shorter hospital stay</a:t>
            </a:r>
            <a:endParaRPr sz="2400" dirty="0">
              <a:solidFill>
                <a:schemeClr val="accent3"/>
              </a:solidFill>
            </a:endParaRPr>
          </a:p>
          <a:p>
            <a:pPr>
              <a:buClr>
                <a:schemeClr val="accent3"/>
              </a:buClr>
              <a:buSzPct val="100000"/>
            </a:pPr>
            <a:r>
              <a:rPr lang="en-US" sz="2400" dirty="0">
                <a:solidFill>
                  <a:schemeClr val="accent3"/>
                </a:solidFill>
              </a:rPr>
              <a:t>Drop in cesarean section rates</a:t>
            </a:r>
            <a:endParaRPr sz="2400" dirty="0">
              <a:solidFill>
                <a:schemeClr val="accent3"/>
              </a:solidFill>
            </a:endParaRPr>
          </a:p>
          <a:p>
            <a:pPr>
              <a:buClr>
                <a:schemeClr val="accent3"/>
              </a:buClr>
              <a:buSzPct val="100000"/>
            </a:pPr>
            <a:r>
              <a:rPr lang="en-US" sz="2400" dirty="0">
                <a:solidFill>
                  <a:schemeClr val="accent3"/>
                </a:solidFill>
              </a:rPr>
              <a:t>Electronic fetal monitoring introduced</a:t>
            </a:r>
            <a:endParaRPr sz="2400" dirty="0">
              <a:solidFill>
                <a:schemeClr val="accent3"/>
              </a:solidFill>
            </a:endParaRPr>
          </a:p>
          <a:p>
            <a:pPr lvl="1">
              <a:buClr>
                <a:schemeClr val="accent3"/>
              </a:buClr>
              <a:buSzPct val="100000"/>
              <a:buChar char="•"/>
            </a:pPr>
            <a:r>
              <a:rPr lang="en-US" dirty="0">
                <a:solidFill>
                  <a:schemeClr val="accent3"/>
                </a:solidFill>
              </a:rPr>
              <a:t>44.6% of live births in 1980 to 62.2% in 1988</a:t>
            </a:r>
            <a:endParaRPr dirty="0">
              <a:solidFill>
                <a:schemeClr val="accent3"/>
              </a:solidFill>
            </a:endParaRPr>
          </a:p>
          <a:p>
            <a:pPr indent="-127000">
              <a:buClr>
                <a:schemeClr val="dk1"/>
              </a:buClr>
              <a:buSzPts val="1600"/>
              <a:buNone/>
            </a:pPr>
            <a:endParaRPr sz="2400" dirty="0"/>
          </a:p>
        </p:txBody>
      </p:sp>
      <p:cxnSp>
        <p:nvCxnSpPr>
          <p:cNvPr id="404" name="Google Shape;404;p26"/>
          <p:cNvCxnSpPr/>
          <p:nvPr/>
        </p:nvCxnSpPr>
        <p:spPr>
          <a:xfrm>
            <a:off x="2243931" y="1741714"/>
            <a:ext cx="3429000" cy="0"/>
          </a:xfrm>
          <a:prstGeom prst="straightConnector1">
            <a:avLst/>
          </a:prstGeom>
          <a:noFill/>
          <a:ln w="19050" cap="sq" cmpd="sng">
            <a:solidFill>
              <a:schemeClr val="dk1"/>
            </a:solidFill>
            <a:prstDash val="solid"/>
            <a:miter lim="800000"/>
            <a:headEnd type="none" w="sm" len="sm"/>
            <a:tailEnd type="none" w="sm" len="sm"/>
          </a:ln>
        </p:spPr>
      </p:cxnSp>
      <p:pic>
        <p:nvPicPr>
          <p:cNvPr id="406" name="Google Shape;406;p26" descr="Related image"/>
          <p:cNvPicPr preferRelativeResize="0"/>
          <p:nvPr/>
        </p:nvPicPr>
        <p:blipFill rotWithShape="1">
          <a:blip r:embed="rId3">
            <a:alphaModFix/>
          </a:blip>
          <a:srcRect l="17704" r="36555" b="-1"/>
          <a:stretch/>
        </p:blipFill>
        <p:spPr>
          <a:xfrm>
            <a:off x="7457137" y="13"/>
            <a:ext cx="4734863" cy="6857987"/>
          </a:xfrm>
          <a:custGeom>
            <a:avLst/>
            <a:gdLst/>
            <a:ahLst/>
            <a:cxnLst/>
            <a:rect l="l" t="t" r="r" b="b"/>
            <a:pathLst>
              <a:path w="6313150" h="6857997" extrusionOk="0">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7"/>
          <p:cNvSpPr txBox="1">
            <a:spLocks noGrp="1"/>
          </p:cNvSpPr>
          <p:nvPr>
            <p:ph type="title" idx="4294967295"/>
          </p:nvPr>
        </p:nvSpPr>
        <p:spPr>
          <a:xfrm>
            <a:off x="1604327" y="365761"/>
            <a:ext cx="3840163" cy="1692275"/>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1"/>
              </a:buClr>
              <a:buSzPts val="4400"/>
            </a:pPr>
            <a:r>
              <a:rPr lang="en-US" dirty="0"/>
              <a:t>1990s to 2000s</a:t>
            </a:r>
            <a:endParaRPr dirty="0"/>
          </a:p>
        </p:txBody>
      </p:sp>
      <p:sp>
        <p:nvSpPr>
          <p:cNvPr id="414" name="Google Shape;414;p27"/>
          <p:cNvSpPr txBox="1">
            <a:spLocks noGrp="1"/>
          </p:cNvSpPr>
          <p:nvPr>
            <p:ph type="body" idx="4294967295"/>
          </p:nvPr>
        </p:nvSpPr>
        <p:spPr>
          <a:xfrm>
            <a:off x="1359058" y="2348502"/>
            <a:ext cx="4330700" cy="3462338"/>
          </a:xfrm>
          <a:prstGeom prst="rect">
            <a:avLst/>
          </a:prstGeom>
          <a:noFill/>
          <a:ln>
            <a:noFill/>
          </a:ln>
        </p:spPr>
        <p:txBody>
          <a:bodyPr spcFirstLastPara="1" vert="horz" wrap="square" lIns="91425" tIns="45700" rIns="91425" bIns="45700" rtlCol="0" anchor="t" anchorCtr="0">
            <a:noAutofit/>
          </a:bodyPr>
          <a:lstStyle/>
          <a:p>
            <a:pPr>
              <a:spcBef>
                <a:spcPts val="0"/>
              </a:spcBef>
              <a:buClr>
                <a:schemeClr val="accent3"/>
              </a:buClr>
              <a:buSzPct val="100000"/>
            </a:pPr>
            <a:r>
              <a:rPr lang="en-US" sz="2400" dirty="0">
                <a:solidFill>
                  <a:schemeClr val="accent3"/>
                </a:solidFill>
              </a:rPr>
              <a:t>Fetal monitoring becomes routine during labor</a:t>
            </a:r>
            <a:endParaRPr sz="2400" dirty="0">
              <a:solidFill>
                <a:schemeClr val="accent3"/>
              </a:solidFill>
            </a:endParaRPr>
          </a:p>
          <a:p>
            <a:pPr>
              <a:buClr>
                <a:schemeClr val="accent3"/>
              </a:buClr>
              <a:buSzPct val="100000"/>
            </a:pPr>
            <a:r>
              <a:rPr lang="en-US" sz="2400" dirty="0">
                <a:solidFill>
                  <a:schemeClr val="accent3"/>
                </a:solidFill>
              </a:rPr>
              <a:t>Cesarean section rate starts to rise</a:t>
            </a:r>
            <a:endParaRPr sz="2400" dirty="0">
              <a:solidFill>
                <a:schemeClr val="accent3"/>
              </a:solidFill>
            </a:endParaRPr>
          </a:p>
          <a:p>
            <a:pPr>
              <a:buClr>
                <a:schemeClr val="accent3"/>
              </a:buClr>
              <a:buSzPct val="100000"/>
            </a:pPr>
            <a:r>
              <a:rPr lang="en-US" sz="2400" dirty="0">
                <a:solidFill>
                  <a:schemeClr val="accent3"/>
                </a:solidFill>
              </a:rPr>
              <a:t>Births attended by midwives rise from 3.3% to 7.9%</a:t>
            </a:r>
            <a:endParaRPr sz="2400" dirty="0">
              <a:solidFill>
                <a:schemeClr val="accent3"/>
              </a:solidFill>
            </a:endParaRPr>
          </a:p>
        </p:txBody>
      </p:sp>
      <p:cxnSp>
        <p:nvCxnSpPr>
          <p:cNvPr id="413" name="Google Shape;413;p27"/>
          <p:cNvCxnSpPr/>
          <p:nvPr/>
        </p:nvCxnSpPr>
        <p:spPr>
          <a:xfrm>
            <a:off x="1745524" y="1759131"/>
            <a:ext cx="3429000" cy="0"/>
          </a:xfrm>
          <a:prstGeom prst="straightConnector1">
            <a:avLst/>
          </a:prstGeom>
          <a:noFill/>
          <a:ln w="19050" cap="sq" cmpd="sng">
            <a:solidFill>
              <a:schemeClr val="dk1"/>
            </a:solidFill>
            <a:prstDash val="solid"/>
            <a:miter lim="800000"/>
            <a:headEnd type="none" w="sm" len="sm"/>
            <a:tailEnd type="none" w="sm" len="sm"/>
          </a:ln>
        </p:spPr>
      </p:cxnSp>
      <p:pic>
        <p:nvPicPr>
          <p:cNvPr id="415" name="Google Shape;415;p27"/>
          <p:cNvPicPr preferRelativeResize="0"/>
          <p:nvPr/>
        </p:nvPicPr>
        <p:blipFill rotWithShape="1">
          <a:blip r:embed="rId3">
            <a:alphaModFix/>
          </a:blip>
          <a:srcRect/>
          <a:stretch/>
        </p:blipFill>
        <p:spPr>
          <a:xfrm>
            <a:off x="6140070" y="683288"/>
            <a:ext cx="4527930" cy="594611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2" name="Google Shape;422;p28"/>
          <p:cNvSpPr txBox="1">
            <a:spLocks noGrp="1"/>
          </p:cNvSpPr>
          <p:nvPr>
            <p:ph type="title"/>
          </p:nvPr>
        </p:nvSpPr>
        <p:spPr>
          <a:xfrm>
            <a:off x="618308" y="848758"/>
            <a:ext cx="10850881" cy="728133"/>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1"/>
              </a:buClr>
              <a:buSzPts val="4400"/>
            </a:pPr>
            <a:r>
              <a:rPr lang="en-US" i="0" u="none" strike="noStrike" cap="none" dirty="0"/>
              <a:t>The Introduction of Evidence</a:t>
            </a:r>
            <a:endParaRPr dirty="0"/>
          </a:p>
        </p:txBody>
      </p:sp>
      <p:sp>
        <p:nvSpPr>
          <p:cNvPr id="423" name="Google Shape;423;p28"/>
          <p:cNvSpPr/>
          <p:nvPr/>
        </p:nvSpPr>
        <p:spPr>
          <a:xfrm>
            <a:off x="1677727" y="1715589"/>
            <a:ext cx="8837873" cy="4589417"/>
          </a:xfrm>
          <a:prstGeom prst="rect">
            <a:avLst/>
          </a:prstGeom>
          <a:solidFill>
            <a:srgbClr val="7F7F7F">
              <a:alpha val="20000"/>
            </a:srgbClr>
          </a:solidFill>
          <a:ln>
            <a:noFill/>
          </a:ln>
        </p:spPr>
        <p:txBody>
          <a:bodyPr spcFirstLastPara="1" wrap="square" lIns="91425" tIns="45700" rIns="91425" bIns="45700" anchor="ctr" anchorCtr="0">
            <a:noAutofit/>
          </a:bodyPr>
          <a:lstStyle/>
          <a:p>
            <a:pPr algn="ctr">
              <a:buClr>
                <a:schemeClr val="lt1"/>
              </a:buClr>
              <a:buSzPts val="1800"/>
            </a:pPr>
            <a:endParaRPr>
              <a:solidFill>
                <a:srgbClr val="D8D8D8"/>
              </a:solidFill>
              <a:latin typeface="Calibri"/>
              <a:ea typeface="Calibri"/>
              <a:cs typeface="Calibri"/>
              <a:sym typeface="Calibri"/>
            </a:endParaRPr>
          </a:p>
        </p:txBody>
      </p:sp>
      <p:sp>
        <p:nvSpPr>
          <p:cNvPr id="424" name="Google Shape;424;p28"/>
          <p:cNvSpPr txBox="1">
            <a:spLocks noGrp="1"/>
          </p:cNvSpPr>
          <p:nvPr>
            <p:ph type="body" idx="1"/>
          </p:nvPr>
        </p:nvSpPr>
        <p:spPr>
          <a:xfrm>
            <a:off x="1677727" y="2692401"/>
            <a:ext cx="8837872" cy="3246329"/>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accent3"/>
              </a:buClr>
              <a:buSzPts val="2480"/>
            </a:pPr>
            <a:r>
              <a:rPr lang="en-US" sz="2200" dirty="0">
                <a:solidFill>
                  <a:schemeClr val="accent3"/>
                </a:solidFill>
              </a:rPr>
              <a:t>Cochrane Review Midwife-led continuity models of care compared with other models of care for women during pregnancy, birth and early parenting </a:t>
            </a:r>
            <a:endParaRPr sz="2200" dirty="0">
              <a:solidFill>
                <a:schemeClr val="accent3"/>
              </a:solidFill>
            </a:endParaRPr>
          </a:p>
          <a:p>
            <a:pPr lvl="1">
              <a:spcBef>
                <a:spcPts val="0"/>
              </a:spcBef>
              <a:buClr>
                <a:schemeClr val="accent3"/>
              </a:buClr>
              <a:buSzPts val="2480"/>
              <a:buFont typeface="Arial" panose="020B0604020202020204" pitchFamily="34" charset="0"/>
              <a:buChar char="•"/>
            </a:pPr>
            <a:r>
              <a:rPr lang="en-US" sz="2200" b="0" i="0" u="none" strike="noStrike" cap="none" dirty="0">
                <a:solidFill>
                  <a:schemeClr val="accent3"/>
                </a:solidFill>
              </a:rPr>
              <a:t>“Most women should be offered ‘midwife-led continuity of care’. </a:t>
            </a:r>
            <a:endParaRPr sz="2200" dirty="0">
              <a:solidFill>
                <a:schemeClr val="accent3"/>
              </a:solidFill>
            </a:endParaRPr>
          </a:p>
          <a:p>
            <a:pPr>
              <a:spcBef>
                <a:spcPts val="496"/>
              </a:spcBef>
              <a:buClr>
                <a:schemeClr val="accent3"/>
              </a:buClr>
              <a:buSzPts val="2480"/>
            </a:pPr>
            <a:r>
              <a:rPr lang="en-US" sz="2200" dirty="0">
                <a:solidFill>
                  <a:schemeClr val="accent3"/>
                </a:solidFill>
              </a:rPr>
              <a:t>Decrease incidence of </a:t>
            </a:r>
            <a:endParaRPr sz="2200" dirty="0">
              <a:solidFill>
                <a:schemeClr val="accent3"/>
              </a:solidFill>
            </a:endParaRPr>
          </a:p>
          <a:p>
            <a:pPr lvl="1">
              <a:spcBef>
                <a:spcPts val="434"/>
              </a:spcBef>
              <a:buClr>
                <a:schemeClr val="accent3"/>
              </a:buClr>
              <a:buSzPts val="2170"/>
              <a:buFont typeface="Arial" panose="020B0604020202020204" pitchFamily="34" charset="0"/>
              <a:buChar char="•"/>
            </a:pPr>
            <a:r>
              <a:rPr lang="en-US" sz="2200" b="0" i="0" u="none" strike="noStrike" cap="none" dirty="0">
                <a:solidFill>
                  <a:schemeClr val="accent3"/>
                </a:solidFill>
              </a:rPr>
              <a:t>Epidural use</a:t>
            </a:r>
            <a:endParaRPr sz="2200" dirty="0">
              <a:solidFill>
                <a:schemeClr val="accent3"/>
              </a:solidFill>
            </a:endParaRPr>
          </a:p>
          <a:p>
            <a:pPr lvl="1">
              <a:spcBef>
                <a:spcPts val="434"/>
              </a:spcBef>
              <a:buClr>
                <a:schemeClr val="accent3"/>
              </a:buClr>
              <a:buSzPts val="2170"/>
              <a:buFont typeface="Arial" panose="020B0604020202020204" pitchFamily="34" charset="0"/>
              <a:buChar char="•"/>
            </a:pPr>
            <a:r>
              <a:rPr lang="en-US" sz="2200" b="0" i="0" u="none" strike="noStrike" cap="none" dirty="0">
                <a:solidFill>
                  <a:schemeClr val="accent3"/>
                </a:solidFill>
              </a:rPr>
              <a:t>Episiotomy</a:t>
            </a:r>
            <a:endParaRPr sz="2200" dirty="0">
              <a:solidFill>
                <a:schemeClr val="accent3"/>
              </a:solidFill>
            </a:endParaRPr>
          </a:p>
          <a:p>
            <a:pPr lvl="1">
              <a:spcBef>
                <a:spcPts val="434"/>
              </a:spcBef>
              <a:buClr>
                <a:schemeClr val="accent3"/>
              </a:buClr>
              <a:buSzPts val="2170"/>
              <a:buFont typeface="Arial" panose="020B0604020202020204" pitchFamily="34" charset="0"/>
              <a:buChar char="•"/>
            </a:pPr>
            <a:r>
              <a:rPr lang="en-US" sz="2200" b="0" i="0" u="none" strike="noStrike" cap="none" dirty="0">
                <a:solidFill>
                  <a:schemeClr val="accent3"/>
                </a:solidFill>
              </a:rPr>
              <a:t>Instrumental birth</a:t>
            </a:r>
            <a:endParaRPr sz="2200" dirty="0">
              <a:solidFill>
                <a:schemeClr val="accent3"/>
              </a:solidFill>
            </a:endParaRPr>
          </a:p>
          <a:p>
            <a:pPr lvl="1">
              <a:spcBef>
                <a:spcPts val="434"/>
              </a:spcBef>
              <a:buClr>
                <a:schemeClr val="accent3"/>
              </a:buClr>
              <a:buSzPts val="2170"/>
              <a:buFont typeface="Arial" panose="020B0604020202020204" pitchFamily="34" charset="0"/>
              <a:buChar char="•"/>
            </a:pPr>
            <a:r>
              <a:rPr lang="en-US" sz="2200" dirty="0">
                <a:solidFill>
                  <a:schemeClr val="accent3"/>
                </a:solidFill>
              </a:rPr>
              <a:t>Preterm birth</a:t>
            </a:r>
            <a:endParaRPr sz="2200" dirty="0">
              <a:solidFill>
                <a:schemeClr val="accent3"/>
              </a:solidFill>
            </a:endParaRPr>
          </a:p>
          <a:p>
            <a:pPr marL="937895" lvl="1" indent="-342900">
              <a:spcBef>
                <a:spcPts val="434"/>
              </a:spcBef>
              <a:buClr>
                <a:schemeClr val="accent3"/>
              </a:buClr>
              <a:buSzPts val="2170"/>
              <a:buFont typeface="Arial" panose="020B0604020202020204" pitchFamily="34" charset="0"/>
              <a:buChar char="•"/>
            </a:pPr>
            <a:endParaRPr sz="2200" b="0" i="0" u="none" strike="noStrike" cap="none" dirty="0">
              <a:solidFill>
                <a:schemeClr val="accent3"/>
              </a:solidFill>
            </a:endParaRPr>
          </a:p>
          <a:p>
            <a:pPr>
              <a:spcBef>
                <a:spcPts val="496"/>
              </a:spcBef>
              <a:buClr>
                <a:schemeClr val="accent3"/>
              </a:buClr>
              <a:buSzPts val="2480"/>
            </a:pPr>
            <a:r>
              <a:rPr lang="en-US" sz="2200" dirty="0">
                <a:solidFill>
                  <a:schemeClr val="accent3"/>
                </a:solidFill>
              </a:rPr>
              <a:t>No adverse effects</a:t>
            </a:r>
            <a:endParaRPr sz="2200" dirty="0">
              <a:solidFill>
                <a:schemeClr val="accent3"/>
              </a:solidFill>
            </a:endParaRPr>
          </a:p>
          <a:p>
            <a:pPr marL="457200" lvl="1" indent="0">
              <a:spcBef>
                <a:spcPts val="434"/>
              </a:spcBef>
              <a:buClr>
                <a:schemeClr val="dk1"/>
              </a:buClr>
              <a:buSzPts val="2170"/>
              <a:buNone/>
            </a:pPr>
            <a:endParaRPr b="0" i="0" u="none" strike="noStrike" cap="none" dirty="0"/>
          </a:p>
        </p:txBody>
      </p:sp>
      <p:pic>
        <p:nvPicPr>
          <p:cNvPr id="425" name="Google Shape;425;p28"/>
          <p:cNvPicPr preferRelativeResize="0"/>
          <p:nvPr/>
        </p:nvPicPr>
        <p:blipFill rotWithShape="1">
          <a:blip r:embed="rId3">
            <a:alphaModFix/>
          </a:blip>
          <a:srcRect/>
          <a:stretch/>
        </p:blipFill>
        <p:spPr>
          <a:xfrm>
            <a:off x="5961502" y="4010297"/>
            <a:ext cx="3679418" cy="127081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2" name="Google Shape;432;p29"/>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r>
              <a:rPr lang="en-US" sz="4400" dirty="0"/>
              <a:t>History Summary</a:t>
            </a:r>
            <a:endParaRPr sz="4400" dirty="0"/>
          </a:p>
        </p:txBody>
      </p:sp>
      <p:grpSp>
        <p:nvGrpSpPr>
          <p:cNvPr id="434" name="Google Shape;434;p29"/>
          <p:cNvGrpSpPr/>
          <p:nvPr/>
        </p:nvGrpSpPr>
        <p:grpSpPr>
          <a:xfrm>
            <a:off x="1946192" y="1702742"/>
            <a:ext cx="8890000" cy="5155258"/>
            <a:chOff x="0" y="408097"/>
            <a:chExt cx="7886700" cy="3450276"/>
          </a:xfrm>
        </p:grpSpPr>
        <p:cxnSp>
          <p:nvCxnSpPr>
            <p:cNvPr id="435" name="Google Shape;435;p29"/>
            <p:cNvCxnSpPr/>
            <p:nvPr/>
          </p:nvCxnSpPr>
          <p:spPr>
            <a:xfrm>
              <a:off x="0" y="2065281"/>
              <a:ext cx="7886700" cy="0"/>
            </a:xfrm>
            <a:prstGeom prst="straightConnector1">
              <a:avLst/>
            </a:prstGeom>
            <a:solidFill>
              <a:schemeClr val="lt1">
                <a:alpha val="89411"/>
              </a:schemeClr>
            </a:solidFill>
            <a:ln w="19050" cap="flat" cmpd="sng">
              <a:solidFill>
                <a:srgbClr val="B74816"/>
              </a:solidFill>
              <a:prstDash val="solid"/>
              <a:miter lim="800000"/>
              <a:headEnd type="none" w="sm" len="sm"/>
              <a:tailEnd type="triangle" w="lg" len="lg"/>
            </a:ln>
          </p:spPr>
        </p:cxnSp>
        <p:sp>
          <p:nvSpPr>
            <p:cNvPr id="436" name="Google Shape;436;p29"/>
            <p:cNvSpPr/>
            <p:nvPr/>
          </p:nvSpPr>
          <p:spPr>
            <a:xfrm rot="8100000">
              <a:off x="66777" y="470252"/>
              <a:ext cx="300111" cy="300111"/>
            </a:xfrm>
            <a:prstGeom prst="teardrop">
              <a:avLst>
                <a:gd name="adj" fmla="val 115000"/>
              </a:avLst>
            </a:prstGeom>
            <a:gradFill>
              <a:gsLst>
                <a:gs pos="0">
                  <a:srgbClr val="C16149"/>
                </a:gs>
                <a:gs pos="50000">
                  <a:srgbClr val="BF440C"/>
                </a:gs>
                <a:gs pos="100000">
                  <a:srgbClr val="AF3A03"/>
                </a:gs>
              </a:gsLst>
              <a:lin ang="5400000" scaled="0"/>
            </a:gradFill>
            <a:ln w="9525" cap="flat" cmpd="sng">
              <a:solidFill>
                <a:srgbClr val="B74816"/>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600"/>
              </a:pPr>
              <a:endParaRPr sz="1600">
                <a:solidFill>
                  <a:srgbClr val="000000"/>
                </a:solidFill>
                <a:latin typeface="Calibri"/>
                <a:ea typeface="Calibri"/>
                <a:cs typeface="Calibri"/>
                <a:sym typeface="Calibri"/>
              </a:endParaRPr>
            </a:p>
          </p:txBody>
        </p:sp>
        <p:sp>
          <p:nvSpPr>
            <p:cNvPr id="437" name="Google Shape;437;p29"/>
            <p:cNvSpPr/>
            <p:nvPr/>
          </p:nvSpPr>
          <p:spPr>
            <a:xfrm>
              <a:off x="100116" y="503592"/>
              <a:ext cx="233431" cy="233431"/>
            </a:xfrm>
            <a:prstGeom prst="ellipse">
              <a:avLst/>
            </a:prstGeom>
            <a:solidFill>
              <a:schemeClr val="lt1">
                <a:alpha val="89411"/>
              </a:schemeClr>
            </a:solidFill>
            <a:ln>
              <a:noFill/>
            </a:ln>
          </p:spPr>
          <p:txBody>
            <a:bodyPr spcFirstLastPara="1" wrap="square" lIns="91425" tIns="91425" rIns="91425" bIns="91425" anchor="ctr" anchorCtr="0">
              <a:noAutofit/>
            </a:bodyPr>
            <a:lstStyle/>
            <a:p>
              <a:pPr>
                <a:buClr>
                  <a:srgbClr val="000000"/>
                </a:buClr>
                <a:buSzPts val="1600"/>
              </a:pPr>
              <a:endParaRPr sz="1600">
                <a:solidFill>
                  <a:srgbClr val="000000"/>
                </a:solidFill>
                <a:latin typeface="Calibri"/>
                <a:ea typeface="Calibri"/>
                <a:cs typeface="Calibri"/>
                <a:sym typeface="Calibri"/>
              </a:endParaRPr>
            </a:p>
          </p:txBody>
        </p:sp>
        <p:sp>
          <p:nvSpPr>
            <p:cNvPr id="438" name="Google Shape;438;p29"/>
            <p:cNvSpPr/>
            <p:nvPr/>
          </p:nvSpPr>
          <p:spPr>
            <a:xfrm>
              <a:off x="429043" y="832518"/>
              <a:ext cx="2630530" cy="1207968"/>
            </a:xfrm>
            <a:prstGeom prst="rect">
              <a:avLst/>
            </a:prstGeom>
            <a:noFill/>
            <a:ln>
              <a:noFill/>
            </a:ln>
          </p:spPr>
          <p:txBody>
            <a:bodyPr spcFirstLastPara="1" wrap="square" lIns="91425" tIns="91425" rIns="91425" bIns="91425" anchor="ctr" anchorCtr="0">
              <a:noAutofit/>
            </a:bodyPr>
            <a:lstStyle/>
            <a:p>
              <a:pPr>
                <a:buClr>
                  <a:srgbClr val="000000"/>
                </a:buClr>
                <a:buSzPts val="1600"/>
              </a:pPr>
              <a:endParaRPr sz="1600">
                <a:solidFill>
                  <a:srgbClr val="000000"/>
                </a:solidFill>
                <a:latin typeface="Calibri"/>
                <a:ea typeface="Calibri"/>
                <a:cs typeface="Calibri"/>
                <a:sym typeface="Calibri"/>
              </a:endParaRPr>
            </a:p>
          </p:txBody>
        </p:sp>
        <p:sp>
          <p:nvSpPr>
            <p:cNvPr id="439" name="Google Shape;439;p29"/>
            <p:cNvSpPr txBox="1"/>
            <p:nvPr/>
          </p:nvSpPr>
          <p:spPr>
            <a:xfrm>
              <a:off x="293228" y="832518"/>
              <a:ext cx="2923056" cy="1207968"/>
            </a:xfrm>
            <a:prstGeom prst="rect">
              <a:avLst/>
            </a:prstGeom>
            <a:noFill/>
            <a:ln>
              <a:noFill/>
            </a:ln>
          </p:spPr>
          <p:txBody>
            <a:bodyPr spcFirstLastPara="1" wrap="square" lIns="0" tIns="69850" rIns="69850" bIns="104775" anchor="t" anchorCtr="0">
              <a:noAutofit/>
            </a:bodyPr>
            <a:lstStyle/>
            <a:p>
              <a:pPr>
                <a:lnSpc>
                  <a:spcPct val="90000"/>
                </a:lnSpc>
                <a:buClr>
                  <a:srgbClr val="000000"/>
                </a:buClr>
                <a:buSzPts val="2000"/>
              </a:pPr>
              <a:r>
                <a:rPr lang="en-US" sz="2000" dirty="0">
                  <a:solidFill>
                    <a:schemeClr val="accent3"/>
                  </a:solidFill>
                  <a:latin typeface="Calibri"/>
                  <a:ea typeface="Calibri"/>
                  <a:cs typeface="Calibri"/>
                  <a:sym typeface="Calibri"/>
                </a:rPr>
                <a:t>Prior to 20th century</a:t>
              </a:r>
              <a:endParaRPr sz="2000" dirty="0">
                <a:solidFill>
                  <a:schemeClr val="accent3"/>
                </a:solidFill>
                <a:latin typeface="Calibri"/>
                <a:ea typeface="Calibri"/>
                <a:cs typeface="Calibri"/>
                <a:sym typeface="Calibri"/>
              </a:endParaRPr>
            </a:p>
            <a:p>
              <a:pPr marL="57150" lvl="1" indent="-57150">
                <a:lnSpc>
                  <a:spcPct val="90000"/>
                </a:lnSpc>
                <a:spcBef>
                  <a:spcPts val="385"/>
                </a:spcBef>
                <a:buClr>
                  <a:schemeClr val="dk1"/>
                </a:buClr>
                <a:buSzPts val="900"/>
                <a:buFont typeface="Calibri"/>
                <a:buChar char="•"/>
              </a:pPr>
              <a:r>
                <a:rPr lang="en-US" sz="2000" dirty="0">
                  <a:solidFill>
                    <a:schemeClr val="accent3"/>
                  </a:solidFill>
                  <a:latin typeface="Calibri"/>
                  <a:ea typeface="Calibri"/>
                  <a:cs typeface="Calibri"/>
                  <a:sym typeface="Calibri"/>
                </a:rPr>
                <a:t>Seen as a natural process with high morbidity and mortality</a:t>
              </a:r>
              <a:endParaRPr sz="2000" dirty="0">
                <a:solidFill>
                  <a:schemeClr val="accent3"/>
                </a:solidFill>
                <a:latin typeface="Calibri"/>
                <a:ea typeface="Calibri"/>
                <a:cs typeface="Calibri"/>
                <a:sym typeface="Calibri"/>
              </a:endParaRPr>
            </a:p>
            <a:p>
              <a:pPr marL="57150" lvl="1" indent="-57150">
                <a:lnSpc>
                  <a:spcPct val="90000"/>
                </a:lnSpc>
                <a:spcBef>
                  <a:spcPts val="135"/>
                </a:spcBef>
                <a:buClr>
                  <a:schemeClr val="dk1"/>
                </a:buClr>
                <a:buSzPts val="900"/>
                <a:buFont typeface="Calibri"/>
                <a:buChar char="•"/>
              </a:pPr>
              <a:r>
                <a:rPr lang="en-US" sz="2000" dirty="0">
                  <a:solidFill>
                    <a:schemeClr val="accent3"/>
                  </a:solidFill>
                  <a:latin typeface="Calibri"/>
                  <a:ea typeface="Calibri"/>
                  <a:cs typeface="Calibri"/>
                  <a:sym typeface="Calibri"/>
                </a:rPr>
                <a:t>Births attended by Midwives at home</a:t>
              </a:r>
              <a:endParaRPr sz="2000" dirty="0">
                <a:solidFill>
                  <a:schemeClr val="accent3"/>
                </a:solidFill>
                <a:latin typeface="Calibri"/>
                <a:ea typeface="Calibri"/>
                <a:cs typeface="Calibri"/>
                <a:sym typeface="Calibri"/>
              </a:endParaRPr>
            </a:p>
          </p:txBody>
        </p:sp>
        <p:sp>
          <p:nvSpPr>
            <p:cNvPr id="440" name="Google Shape;440;p29"/>
            <p:cNvSpPr/>
            <p:nvPr/>
          </p:nvSpPr>
          <p:spPr>
            <a:xfrm>
              <a:off x="429043" y="408097"/>
              <a:ext cx="2630530" cy="424421"/>
            </a:xfrm>
            <a:prstGeom prst="rect">
              <a:avLst/>
            </a:prstGeom>
            <a:noFill/>
            <a:ln>
              <a:noFill/>
            </a:ln>
          </p:spPr>
          <p:txBody>
            <a:bodyPr spcFirstLastPara="1" wrap="square" lIns="91425" tIns="91425" rIns="91425" bIns="91425" anchor="ctr" anchorCtr="0">
              <a:noAutofit/>
            </a:bodyPr>
            <a:lstStyle/>
            <a:p>
              <a:pPr>
                <a:buClr>
                  <a:srgbClr val="000000"/>
                </a:buClr>
                <a:buSzPts val="1600"/>
              </a:pPr>
              <a:endParaRPr sz="1600">
                <a:solidFill>
                  <a:srgbClr val="000000"/>
                </a:solidFill>
                <a:latin typeface="Calibri"/>
                <a:ea typeface="Calibri"/>
                <a:cs typeface="Calibri"/>
                <a:sym typeface="Calibri"/>
              </a:endParaRPr>
            </a:p>
          </p:txBody>
        </p:sp>
        <p:sp>
          <p:nvSpPr>
            <p:cNvPr id="441" name="Google Shape;441;p29"/>
            <p:cNvSpPr txBox="1"/>
            <p:nvPr/>
          </p:nvSpPr>
          <p:spPr>
            <a:xfrm>
              <a:off x="429043" y="408097"/>
              <a:ext cx="2630530" cy="424421"/>
            </a:xfrm>
            <a:prstGeom prst="rect">
              <a:avLst/>
            </a:prstGeom>
            <a:noFill/>
            <a:ln>
              <a:noFill/>
            </a:ln>
          </p:spPr>
          <p:txBody>
            <a:bodyPr spcFirstLastPara="1" wrap="square" lIns="0" tIns="0" rIns="95250" bIns="0" anchor="ctr" anchorCtr="0">
              <a:noAutofit/>
            </a:bodyPr>
            <a:lstStyle/>
            <a:p>
              <a:pPr>
                <a:lnSpc>
                  <a:spcPct val="90000"/>
                </a:lnSpc>
                <a:buClr>
                  <a:srgbClr val="000000"/>
                </a:buClr>
                <a:buSzPts val="1600"/>
              </a:pPr>
              <a:r>
                <a:rPr lang="en-US" sz="1600" b="1">
                  <a:solidFill>
                    <a:schemeClr val="accent3"/>
                  </a:solidFill>
                  <a:latin typeface="Calibri"/>
                  <a:ea typeface="Calibri"/>
                  <a:cs typeface="Calibri"/>
                  <a:sym typeface="Calibri"/>
                </a:rPr>
                <a:t>20th century</a:t>
              </a:r>
              <a:endParaRPr sz="1600">
                <a:solidFill>
                  <a:schemeClr val="accent3"/>
                </a:solidFill>
                <a:latin typeface="Calibri"/>
                <a:ea typeface="Calibri"/>
                <a:cs typeface="Calibri"/>
                <a:sym typeface="Calibri"/>
              </a:endParaRPr>
            </a:p>
          </p:txBody>
        </p:sp>
        <p:cxnSp>
          <p:nvCxnSpPr>
            <p:cNvPr id="442" name="Google Shape;442;p29"/>
            <p:cNvCxnSpPr/>
            <p:nvPr/>
          </p:nvCxnSpPr>
          <p:spPr>
            <a:xfrm>
              <a:off x="216832" y="832518"/>
              <a:ext cx="0" cy="1207968"/>
            </a:xfrm>
            <a:prstGeom prst="straightConnector1">
              <a:avLst/>
            </a:prstGeom>
            <a:noFill/>
            <a:ln w="12700" cap="flat" cmpd="sng">
              <a:solidFill>
                <a:srgbClr val="B74816"/>
              </a:solidFill>
              <a:prstDash val="dash"/>
              <a:miter lim="800000"/>
              <a:headEnd type="none" w="sm" len="sm"/>
              <a:tailEnd type="none" w="sm" len="sm"/>
            </a:ln>
          </p:spPr>
        </p:cxnSp>
        <p:sp>
          <p:nvSpPr>
            <p:cNvPr id="443" name="Google Shape;443;p29"/>
            <p:cNvSpPr/>
            <p:nvPr/>
          </p:nvSpPr>
          <p:spPr>
            <a:xfrm>
              <a:off x="178634" y="2002289"/>
              <a:ext cx="76395" cy="76395"/>
            </a:xfrm>
            <a:prstGeom prst="ellipse">
              <a:avLst/>
            </a:prstGeom>
            <a:gradFill>
              <a:gsLst>
                <a:gs pos="0">
                  <a:srgbClr val="C16149"/>
                </a:gs>
                <a:gs pos="50000">
                  <a:srgbClr val="BE4510"/>
                </a:gs>
                <a:gs pos="100000">
                  <a:srgbClr val="AF3A07"/>
                </a:gs>
              </a:gsLst>
              <a:lin ang="5400000" scaled="0"/>
            </a:gradFill>
            <a:ln w="9525"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600"/>
              </a:pPr>
              <a:endParaRPr sz="1600">
                <a:solidFill>
                  <a:srgbClr val="000000"/>
                </a:solidFill>
                <a:latin typeface="Calibri"/>
                <a:ea typeface="Calibri"/>
                <a:cs typeface="Calibri"/>
                <a:sym typeface="Calibri"/>
              </a:endParaRPr>
            </a:p>
          </p:txBody>
        </p:sp>
        <p:sp>
          <p:nvSpPr>
            <p:cNvPr id="444" name="Google Shape;444;p29"/>
            <p:cNvSpPr/>
            <p:nvPr/>
          </p:nvSpPr>
          <p:spPr>
            <a:xfrm rot="-2700000">
              <a:off x="1469360" y="3407853"/>
              <a:ext cx="300111" cy="300111"/>
            </a:xfrm>
            <a:prstGeom prst="teardrop">
              <a:avLst>
                <a:gd name="adj" fmla="val 115000"/>
              </a:avLst>
            </a:prstGeom>
            <a:gradFill>
              <a:gsLst>
                <a:gs pos="0">
                  <a:srgbClr val="D57248"/>
                </a:gs>
                <a:gs pos="50000">
                  <a:srgbClr val="D55E09"/>
                </a:gs>
                <a:gs pos="100000">
                  <a:srgbClr val="C35200"/>
                </a:gs>
              </a:gsLst>
              <a:lin ang="5400000" scaled="0"/>
            </a:gradFill>
            <a:ln w="9525" cap="flat" cmpd="sng">
              <a:solidFill>
                <a:srgbClr val="CC6014"/>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600"/>
              </a:pPr>
              <a:endParaRPr sz="1600">
                <a:solidFill>
                  <a:srgbClr val="000000"/>
                </a:solidFill>
                <a:latin typeface="Calibri"/>
                <a:ea typeface="Calibri"/>
                <a:cs typeface="Calibri"/>
                <a:sym typeface="Calibri"/>
              </a:endParaRPr>
            </a:p>
          </p:txBody>
        </p:sp>
        <p:sp>
          <p:nvSpPr>
            <p:cNvPr id="445" name="Google Shape;445;p29"/>
            <p:cNvSpPr/>
            <p:nvPr/>
          </p:nvSpPr>
          <p:spPr>
            <a:xfrm>
              <a:off x="1502701" y="3466088"/>
              <a:ext cx="233431" cy="233431"/>
            </a:xfrm>
            <a:prstGeom prst="ellipse">
              <a:avLst/>
            </a:prstGeom>
            <a:solidFill>
              <a:schemeClr val="lt1">
                <a:alpha val="89411"/>
              </a:schemeClr>
            </a:solidFill>
            <a:ln>
              <a:noFill/>
            </a:ln>
          </p:spPr>
          <p:txBody>
            <a:bodyPr spcFirstLastPara="1" wrap="square" lIns="91425" tIns="91425" rIns="91425" bIns="91425" anchor="ctr" anchorCtr="0">
              <a:noAutofit/>
            </a:bodyPr>
            <a:lstStyle/>
            <a:p>
              <a:pPr>
                <a:buClr>
                  <a:srgbClr val="000000"/>
                </a:buClr>
                <a:buSzPts val="1600"/>
              </a:pPr>
              <a:endParaRPr sz="1600">
                <a:solidFill>
                  <a:srgbClr val="000000"/>
                </a:solidFill>
                <a:latin typeface="Calibri"/>
                <a:ea typeface="Calibri"/>
                <a:cs typeface="Calibri"/>
                <a:sym typeface="Calibri"/>
              </a:endParaRPr>
            </a:p>
          </p:txBody>
        </p:sp>
        <p:sp>
          <p:nvSpPr>
            <p:cNvPr id="446" name="Google Shape;446;p29"/>
            <p:cNvSpPr/>
            <p:nvPr/>
          </p:nvSpPr>
          <p:spPr>
            <a:xfrm>
              <a:off x="2038360" y="2181547"/>
              <a:ext cx="2617851" cy="1207968"/>
            </a:xfrm>
            <a:prstGeom prst="rect">
              <a:avLst/>
            </a:prstGeom>
            <a:noFill/>
            <a:ln>
              <a:noFill/>
            </a:ln>
          </p:spPr>
          <p:txBody>
            <a:bodyPr spcFirstLastPara="1" wrap="square" lIns="91425" tIns="91425" rIns="91425" bIns="91425" anchor="ctr" anchorCtr="0">
              <a:noAutofit/>
            </a:bodyPr>
            <a:lstStyle/>
            <a:p>
              <a:pPr>
                <a:buClr>
                  <a:srgbClr val="000000"/>
                </a:buClr>
                <a:buSzPts val="1600"/>
              </a:pPr>
              <a:endParaRPr sz="1600">
                <a:solidFill>
                  <a:srgbClr val="000000"/>
                </a:solidFill>
                <a:latin typeface="Calibri"/>
                <a:ea typeface="Calibri"/>
                <a:cs typeface="Calibri"/>
                <a:sym typeface="Calibri"/>
              </a:endParaRPr>
            </a:p>
          </p:txBody>
        </p:sp>
        <p:sp>
          <p:nvSpPr>
            <p:cNvPr id="447" name="Google Shape;447;p29"/>
            <p:cNvSpPr txBox="1"/>
            <p:nvPr/>
          </p:nvSpPr>
          <p:spPr>
            <a:xfrm>
              <a:off x="1749828" y="2322607"/>
              <a:ext cx="2936316" cy="1207968"/>
            </a:xfrm>
            <a:prstGeom prst="rect">
              <a:avLst/>
            </a:prstGeom>
            <a:noFill/>
            <a:ln>
              <a:noFill/>
            </a:ln>
          </p:spPr>
          <p:txBody>
            <a:bodyPr spcFirstLastPara="1" wrap="square" lIns="0" tIns="104775" rIns="0" bIns="69850" anchor="b" anchorCtr="0">
              <a:noAutofit/>
            </a:bodyPr>
            <a:lstStyle/>
            <a:p>
              <a:pPr>
                <a:lnSpc>
                  <a:spcPct val="90000"/>
                </a:lnSpc>
                <a:buClr>
                  <a:srgbClr val="000000"/>
                </a:buClr>
                <a:buSzPts val="1800"/>
              </a:pPr>
              <a:r>
                <a:rPr lang="en-US">
                  <a:solidFill>
                    <a:schemeClr val="accent3"/>
                  </a:solidFill>
                  <a:latin typeface="Calibri"/>
                  <a:ea typeface="Calibri"/>
                  <a:cs typeface="Calibri"/>
                  <a:sym typeface="Calibri"/>
                </a:rPr>
                <a:t>Viewed as a pathologic process by obstetricians which needed to be treated –high rate of interventions</a:t>
              </a:r>
              <a:endParaRPr>
                <a:solidFill>
                  <a:schemeClr val="accent3"/>
                </a:solidFill>
                <a:latin typeface="Calibri"/>
                <a:ea typeface="Calibri"/>
                <a:cs typeface="Calibri"/>
                <a:sym typeface="Calibri"/>
              </a:endParaRPr>
            </a:p>
            <a:p>
              <a:pPr>
                <a:lnSpc>
                  <a:spcPct val="90000"/>
                </a:lnSpc>
                <a:spcBef>
                  <a:spcPts val="385"/>
                </a:spcBef>
                <a:buClr>
                  <a:srgbClr val="000000"/>
                </a:buClr>
                <a:buSzPts val="1800"/>
              </a:pPr>
              <a:r>
                <a:rPr lang="en-US">
                  <a:solidFill>
                    <a:schemeClr val="accent3"/>
                  </a:solidFill>
                  <a:latin typeface="Calibri"/>
                  <a:ea typeface="Calibri"/>
                  <a:cs typeface="Calibri"/>
                  <a:sym typeface="Calibri"/>
                </a:rPr>
                <a:t>Initial increase in morbidity and mortality which improved with aseptic technique</a:t>
              </a:r>
              <a:endParaRPr>
                <a:solidFill>
                  <a:schemeClr val="accent3"/>
                </a:solidFill>
                <a:latin typeface="Calibri"/>
                <a:ea typeface="Calibri"/>
                <a:cs typeface="Calibri"/>
                <a:sym typeface="Calibri"/>
              </a:endParaRPr>
            </a:p>
            <a:p>
              <a:pPr>
                <a:lnSpc>
                  <a:spcPct val="90000"/>
                </a:lnSpc>
                <a:spcBef>
                  <a:spcPts val="385"/>
                </a:spcBef>
                <a:buClr>
                  <a:srgbClr val="000000"/>
                </a:buClr>
                <a:buSzPts val="1800"/>
              </a:pPr>
              <a:r>
                <a:rPr lang="en-US">
                  <a:solidFill>
                    <a:schemeClr val="accent3"/>
                  </a:solidFill>
                  <a:latin typeface="Calibri"/>
                  <a:ea typeface="Calibri"/>
                  <a:cs typeface="Calibri"/>
                  <a:sym typeface="Calibri"/>
                </a:rPr>
                <a:t>Births at home with midwives or hospital with physicians</a:t>
              </a:r>
              <a:endParaRPr>
                <a:solidFill>
                  <a:schemeClr val="accent3"/>
                </a:solidFill>
                <a:latin typeface="Calibri"/>
                <a:ea typeface="Calibri"/>
                <a:cs typeface="Calibri"/>
                <a:sym typeface="Calibri"/>
              </a:endParaRPr>
            </a:p>
          </p:txBody>
        </p:sp>
        <p:sp>
          <p:nvSpPr>
            <p:cNvPr id="448" name="Google Shape;448;p29"/>
            <p:cNvSpPr/>
            <p:nvPr/>
          </p:nvSpPr>
          <p:spPr>
            <a:xfrm>
              <a:off x="2038360" y="3389515"/>
              <a:ext cx="2617851" cy="424421"/>
            </a:xfrm>
            <a:prstGeom prst="rect">
              <a:avLst/>
            </a:prstGeom>
            <a:noFill/>
            <a:ln>
              <a:noFill/>
            </a:ln>
          </p:spPr>
          <p:txBody>
            <a:bodyPr spcFirstLastPara="1" wrap="square" lIns="91425" tIns="91425" rIns="91425" bIns="91425" anchor="ctr" anchorCtr="0">
              <a:noAutofit/>
            </a:bodyPr>
            <a:lstStyle/>
            <a:p>
              <a:pPr>
                <a:buClr>
                  <a:srgbClr val="000000"/>
                </a:buClr>
                <a:buSzPts val="1600"/>
              </a:pPr>
              <a:endParaRPr sz="1600">
                <a:solidFill>
                  <a:srgbClr val="000000"/>
                </a:solidFill>
                <a:latin typeface="Calibri"/>
                <a:ea typeface="Calibri"/>
                <a:cs typeface="Calibri"/>
                <a:sym typeface="Calibri"/>
              </a:endParaRPr>
            </a:p>
          </p:txBody>
        </p:sp>
        <p:sp>
          <p:nvSpPr>
            <p:cNvPr id="449" name="Google Shape;449;p29"/>
            <p:cNvSpPr txBox="1"/>
            <p:nvPr/>
          </p:nvSpPr>
          <p:spPr>
            <a:xfrm>
              <a:off x="1870786" y="3433952"/>
              <a:ext cx="2617851" cy="424421"/>
            </a:xfrm>
            <a:prstGeom prst="rect">
              <a:avLst/>
            </a:prstGeom>
            <a:noFill/>
            <a:ln>
              <a:noFill/>
            </a:ln>
          </p:spPr>
          <p:txBody>
            <a:bodyPr spcFirstLastPara="1" wrap="square" lIns="0" tIns="0" rIns="95250" bIns="0" anchor="ctr" anchorCtr="0">
              <a:noAutofit/>
            </a:bodyPr>
            <a:lstStyle/>
            <a:p>
              <a:pPr>
                <a:lnSpc>
                  <a:spcPct val="90000"/>
                </a:lnSpc>
                <a:buClr>
                  <a:srgbClr val="000000"/>
                </a:buClr>
                <a:buSzPts val="1600"/>
              </a:pPr>
              <a:r>
                <a:rPr lang="en-US" sz="1600" b="1">
                  <a:solidFill>
                    <a:schemeClr val="accent3"/>
                  </a:solidFill>
                  <a:latin typeface="Calibri"/>
                  <a:ea typeface="Calibri"/>
                  <a:cs typeface="Calibri"/>
                  <a:sym typeface="Calibri"/>
                </a:rPr>
                <a:t>Early 20th century</a:t>
              </a:r>
              <a:endParaRPr sz="1600">
                <a:solidFill>
                  <a:schemeClr val="accent3"/>
                </a:solidFill>
                <a:latin typeface="Calibri"/>
                <a:ea typeface="Calibri"/>
                <a:cs typeface="Calibri"/>
                <a:sym typeface="Calibri"/>
              </a:endParaRPr>
            </a:p>
          </p:txBody>
        </p:sp>
        <p:cxnSp>
          <p:nvCxnSpPr>
            <p:cNvPr id="450" name="Google Shape;450;p29"/>
            <p:cNvCxnSpPr/>
            <p:nvPr/>
          </p:nvCxnSpPr>
          <p:spPr>
            <a:xfrm>
              <a:off x="1588698" y="2078684"/>
              <a:ext cx="0" cy="1207968"/>
            </a:xfrm>
            <a:prstGeom prst="straightConnector1">
              <a:avLst/>
            </a:prstGeom>
            <a:noFill/>
            <a:ln w="12700" cap="flat" cmpd="sng">
              <a:solidFill>
                <a:srgbClr val="CC6014"/>
              </a:solidFill>
              <a:prstDash val="dash"/>
              <a:miter lim="800000"/>
              <a:headEnd type="none" w="sm" len="sm"/>
              <a:tailEnd type="none" w="sm" len="sm"/>
            </a:ln>
          </p:spPr>
        </p:cxnSp>
        <p:sp>
          <p:nvSpPr>
            <p:cNvPr id="451" name="Google Shape;451;p29"/>
            <p:cNvSpPr/>
            <p:nvPr/>
          </p:nvSpPr>
          <p:spPr>
            <a:xfrm flipH="1">
              <a:off x="1535806" y="2026096"/>
              <a:ext cx="105785" cy="52588"/>
            </a:xfrm>
            <a:prstGeom prst="ellipse">
              <a:avLst/>
            </a:prstGeom>
            <a:gradFill>
              <a:gsLst>
                <a:gs pos="0">
                  <a:srgbClr val="C16149"/>
                </a:gs>
                <a:gs pos="50000">
                  <a:srgbClr val="BE4510"/>
                </a:gs>
                <a:gs pos="100000">
                  <a:srgbClr val="AF3A07"/>
                </a:gs>
              </a:gsLst>
              <a:lin ang="5400000" scaled="0"/>
            </a:gradFill>
            <a:ln w="9525"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600"/>
              </a:pPr>
              <a:endParaRPr sz="1600">
                <a:solidFill>
                  <a:srgbClr val="000000"/>
                </a:solidFill>
                <a:latin typeface="Calibri"/>
                <a:ea typeface="Calibri"/>
                <a:cs typeface="Calibri"/>
                <a:sym typeface="Calibri"/>
              </a:endParaRPr>
            </a:p>
          </p:txBody>
        </p:sp>
        <p:sp>
          <p:nvSpPr>
            <p:cNvPr id="452" name="Google Shape;452;p29"/>
            <p:cNvSpPr/>
            <p:nvPr/>
          </p:nvSpPr>
          <p:spPr>
            <a:xfrm rot="8100000">
              <a:off x="3220814" y="470252"/>
              <a:ext cx="300111" cy="300111"/>
            </a:xfrm>
            <a:prstGeom prst="teardrop">
              <a:avLst>
                <a:gd name="adj" fmla="val 115000"/>
              </a:avLst>
            </a:prstGeom>
            <a:gradFill>
              <a:gsLst>
                <a:gs pos="0">
                  <a:srgbClr val="EA8A48"/>
                </a:gs>
                <a:gs pos="50000">
                  <a:srgbClr val="EC7B05"/>
                </a:gs>
                <a:gs pos="100000">
                  <a:srgbClr val="D96C00"/>
                </a:gs>
              </a:gsLst>
              <a:lin ang="5400000" scaled="0"/>
            </a:gradFill>
            <a:ln w="9525" cap="flat" cmpd="sng">
              <a:solidFill>
                <a:srgbClr val="E27C1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600"/>
              </a:pPr>
              <a:endParaRPr sz="1600">
                <a:solidFill>
                  <a:srgbClr val="000000"/>
                </a:solidFill>
                <a:latin typeface="Calibri"/>
                <a:ea typeface="Calibri"/>
                <a:cs typeface="Calibri"/>
                <a:sym typeface="Calibri"/>
              </a:endParaRPr>
            </a:p>
          </p:txBody>
        </p:sp>
        <p:sp>
          <p:nvSpPr>
            <p:cNvPr id="453" name="Google Shape;453;p29"/>
            <p:cNvSpPr/>
            <p:nvPr/>
          </p:nvSpPr>
          <p:spPr>
            <a:xfrm>
              <a:off x="3254154" y="503592"/>
              <a:ext cx="233431" cy="233431"/>
            </a:xfrm>
            <a:prstGeom prst="ellipse">
              <a:avLst/>
            </a:prstGeom>
            <a:solidFill>
              <a:schemeClr val="lt1">
                <a:alpha val="89411"/>
              </a:schemeClr>
            </a:solidFill>
            <a:ln>
              <a:noFill/>
            </a:ln>
          </p:spPr>
          <p:txBody>
            <a:bodyPr spcFirstLastPara="1" wrap="square" lIns="91425" tIns="91425" rIns="91425" bIns="91425" anchor="ctr" anchorCtr="0">
              <a:noAutofit/>
            </a:bodyPr>
            <a:lstStyle/>
            <a:p>
              <a:pPr>
                <a:buClr>
                  <a:srgbClr val="000000"/>
                </a:buClr>
                <a:buSzPts val="1600"/>
              </a:pPr>
              <a:endParaRPr sz="1600">
                <a:solidFill>
                  <a:srgbClr val="000000"/>
                </a:solidFill>
                <a:latin typeface="Calibri"/>
                <a:ea typeface="Calibri"/>
                <a:cs typeface="Calibri"/>
                <a:sym typeface="Calibri"/>
              </a:endParaRPr>
            </a:p>
          </p:txBody>
        </p:sp>
        <p:sp>
          <p:nvSpPr>
            <p:cNvPr id="454" name="Google Shape;454;p29"/>
            <p:cNvSpPr/>
            <p:nvPr/>
          </p:nvSpPr>
          <p:spPr>
            <a:xfrm>
              <a:off x="3583080" y="832518"/>
              <a:ext cx="2617851" cy="1207968"/>
            </a:xfrm>
            <a:prstGeom prst="rect">
              <a:avLst/>
            </a:prstGeom>
            <a:noFill/>
            <a:ln>
              <a:noFill/>
            </a:ln>
          </p:spPr>
          <p:txBody>
            <a:bodyPr spcFirstLastPara="1" wrap="square" lIns="91425" tIns="91425" rIns="91425" bIns="91425" anchor="ctr" anchorCtr="0">
              <a:noAutofit/>
            </a:bodyPr>
            <a:lstStyle/>
            <a:p>
              <a:pPr>
                <a:buClr>
                  <a:srgbClr val="000000"/>
                </a:buClr>
                <a:buSzPts val="1600"/>
              </a:pPr>
              <a:endParaRPr sz="1600">
                <a:solidFill>
                  <a:srgbClr val="000000"/>
                </a:solidFill>
                <a:latin typeface="Calibri"/>
                <a:ea typeface="Calibri"/>
                <a:cs typeface="Calibri"/>
                <a:sym typeface="Calibri"/>
              </a:endParaRPr>
            </a:p>
          </p:txBody>
        </p:sp>
        <p:sp>
          <p:nvSpPr>
            <p:cNvPr id="455" name="Google Shape;455;p29"/>
            <p:cNvSpPr txBox="1"/>
            <p:nvPr/>
          </p:nvSpPr>
          <p:spPr>
            <a:xfrm>
              <a:off x="3525456" y="756125"/>
              <a:ext cx="3582550" cy="1207968"/>
            </a:xfrm>
            <a:prstGeom prst="rect">
              <a:avLst/>
            </a:prstGeom>
            <a:noFill/>
            <a:ln>
              <a:noFill/>
            </a:ln>
          </p:spPr>
          <p:txBody>
            <a:bodyPr spcFirstLastPara="1" wrap="square" lIns="0" tIns="69850" rIns="69850" bIns="104775" anchor="t" anchorCtr="0">
              <a:noAutofit/>
            </a:bodyPr>
            <a:lstStyle/>
            <a:p>
              <a:pPr>
                <a:lnSpc>
                  <a:spcPct val="90000"/>
                </a:lnSpc>
                <a:buClr>
                  <a:schemeClr val="dk1"/>
                </a:buClr>
                <a:buSzPts val="1100"/>
              </a:pPr>
              <a:r>
                <a:rPr lang="en-US" sz="2000" dirty="0">
                  <a:solidFill>
                    <a:schemeClr val="accent3"/>
                  </a:solidFill>
                  <a:latin typeface="Calibri"/>
                  <a:ea typeface="Calibri"/>
                  <a:cs typeface="Calibri"/>
                  <a:sym typeface="Calibri"/>
                </a:rPr>
                <a:t>Births attended primarily by physicians in the hospital</a:t>
              </a:r>
              <a:endParaRPr sz="2000" dirty="0">
                <a:solidFill>
                  <a:schemeClr val="accent3"/>
                </a:solidFill>
                <a:latin typeface="Calibri"/>
                <a:ea typeface="Calibri"/>
                <a:cs typeface="Calibri"/>
                <a:sym typeface="Calibri"/>
              </a:endParaRPr>
            </a:p>
            <a:p>
              <a:pPr>
                <a:lnSpc>
                  <a:spcPct val="90000"/>
                </a:lnSpc>
                <a:spcBef>
                  <a:spcPts val="385"/>
                </a:spcBef>
                <a:buClr>
                  <a:schemeClr val="dk1"/>
                </a:buClr>
                <a:buSzPts val="1100"/>
              </a:pPr>
              <a:r>
                <a:rPr lang="en-US" sz="2000" dirty="0">
                  <a:solidFill>
                    <a:schemeClr val="accent3"/>
                  </a:solidFill>
                  <a:latin typeface="Calibri"/>
                  <a:ea typeface="Calibri"/>
                  <a:cs typeface="Calibri"/>
                  <a:sym typeface="Calibri"/>
                </a:rPr>
                <a:t>Reintroduction of midwifery profession as nurse-midwifery</a:t>
              </a:r>
              <a:endParaRPr sz="2000" dirty="0">
                <a:solidFill>
                  <a:schemeClr val="accent3"/>
                </a:solidFill>
                <a:latin typeface="Calibri"/>
                <a:ea typeface="Calibri"/>
                <a:cs typeface="Calibri"/>
                <a:sym typeface="Calibri"/>
              </a:endParaRPr>
            </a:p>
            <a:p>
              <a:pPr marL="57150" lvl="1" indent="-66675">
                <a:lnSpc>
                  <a:spcPct val="90000"/>
                </a:lnSpc>
                <a:spcBef>
                  <a:spcPts val="385"/>
                </a:spcBef>
                <a:buClr>
                  <a:schemeClr val="dk1"/>
                </a:buClr>
                <a:buSzPts val="1050"/>
                <a:buFont typeface="Calibri"/>
                <a:buChar char="•"/>
              </a:pPr>
              <a:r>
                <a:rPr lang="en-US" sz="2000" dirty="0">
                  <a:solidFill>
                    <a:schemeClr val="accent3"/>
                  </a:solidFill>
                  <a:latin typeface="Calibri"/>
                  <a:ea typeface="Calibri"/>
                  <a:cs typeface="Calibri"/>
                  <a:sym typeface="Calibri"/>
                </a:rPr>
                <a:t>Shift in thinking back towards a natural process with some pathology</a:t>
              </a:r>
              <a:endParaRPr sz="2000" dirty="0">
                <a:solidFill>
                  <a:schemeClr val="accent3"/>
                </a:solidFill>
                <a:latin typeface="Calibri"/>
                <a:ea typeface="Calibri"/>
                <a:cs typeface="Calibri"/>
                <a:sym typeface="Calibri"/>
              </a:endParaRPr>
            </a:p>
          </p:txBody>
        </p:sp>
        <p:sp>
          <p:nvSpPr>
            <p:cNvPr id="456" name="Google Shape;456;p29"/>
            <p:cNvSpPr/>
            <p:nvPr/>
          </p:nvSpPr>
          <p:spPr>
            <a:xfrm>
              <a:off x="3583080" y="408097"/>
              <a:ext cx="2617851" cy="424421"/>
            </a:xfrm>
            <a:prstGeom prst="rect">
              <a:avLst/>
            </a:prstGeom>
            <a:noFill/>
            <a:ln>
              <a:noFill/>
            </a:ln>
          </p:spPr>
          <p:txBody>
            <a:bodyPr spcFirstLastPara="1" wrap="square" lIns="91425" tIns="91425" rIns="91425" bIns="91425" anchor="ctr" anchorCtr="0">
              <a:noAutofit/>
            </a:bodyPr>
            <a:lstStyle/>
            <a:p>
              <a:pPr>
                <a:buClr>
                  <a:srgbClr val="000000"/>
                </a:buClr>
                <a:buSzPts val="1600"/>
              </a:pPr>
              <a:endParaRPr sz="1600">
                <a:solidFill>
                  <a:srgbClr val="000000"/>
                </a:solidFill>
                <a:latin typeface="Calibri"/>
                <a:ea typeface="Calibri"/>
                <a:cs typeface="Calibri"/>
                <a:sym typeface="Calibri"/>
              </a:endParaRPr>
            </a:p>
          </p:txBody>
        </p:sp>
        <p:sp>
          <p:nvSpPr>
            <p:cNvPr id="457" name="Google Shape;457;p29"/>
            <p:cNvSpPr txBox="1"/>
            <p:nvPr/>
          </p:nvSpPr>
          <p:spPr>
            <a:xfrm>
              <a:off x="3583080" y="408097"/>
              <a:ext cx="2617851" cy="424421"/>
            </a:xfrm>
            <a:prstGeom prst="rect">
              <a:avLst/>
            </a:prstGeom>
            <a:noFill/>
            <a:ln>
              <a:noFill/>
            </a:ln>
          </p:spPr>
          <p:txBody>
            <a:bodyPr spcFirstLastPara="1" wrap="square" lIns="0" tIns="0" rIns="95250" bIns="0" anchor="ctr" anchorCtr="0">
              <a:noAutofit/>
            </a:bodyPr>
            <a:lstStyle/>
            <a:p>
              <a:pPr>
                <a:lnSpc>
                  <a:spcPct val="90000"/>
                </a:lnSpc>
                <a:buClr>
                  <a:srgbClr val="000000"/>
                </a:buClr>
                <a:buSzPts val="1600"/>
              </a:pPr>
              <a:r>
                <a:rPr lang="en-US" sz="1600" b="1">
                  <a:solidFill>
                    <a:schemeClr val="accent3"/>
                  </a:solidFill>
                  <a:latin typeface="Calibri"/>
                  <a:ea typeface="Calibri"/>
                  <a:cs typeface="Calibri"/>
                  <a:sym typeface="Calibri"/>
                </a:rPr>
                <a:t>Later 20th century</a:t>
              </a:r>
              <a:endParaRPr sz="1600">
                <a:solidFill>
                  <a:schemeClr val="accent3"/>
                </a:solidFill>
                <a:latin typeface="Calibri"/>
                <a:ea typeface="Calibri"/>
                <a:cs typeface="Calibri"/>
                <a:sym typeface="Calibri"/>
              </a:endParaRPr>
            </a:p>
          </p:txBody>
        </p:sp>
        <p:cxnSp>
          <p:nvCxnSpPr>
            <p:cNvPr id="458" name="Google Shape;458;p29"/>
            <p:cNvCxnSpPr/>
            <p:nvPr/>
          </p:nvCxnSpPr>
          <p:spPr>
            <a:xfrm>
              <a:off x="3370870" y="832518"/>
              <a:ext cx="0" cy="1207968"/>
            </a:xfrm>
            <a:prstGeom prst="straightConnector1">
              <a:avLst/>
            </a:prstGeom>
            <a:noFill/>
            <a:ln w="12700" cap="flat" cmpd="sng">
              <a:solidFill>
                <a:srgbClr val="E27C11"/>
              </a:solidFill>
              <a:prstDash val="dash"/>
              <a:miter lim="800000"/>
              <a:headEnd type="none" w="sm" len="sm"/>
              <a:tailEnd type="none" w="sm" len="sm"/>
            </a:ln>
          </p:spPr>
        </p:cxnSp>
        <p:sp>
          <p:nvSpPr>
            <p:cNvPr id="459" name="Google Shape;459;p29"/>
            <p:cNvSpPr/>
            <p:nvPr/>
          </p:nvSpPr>
          <p:spPr>
            <a:xfrm>
              <a:off x="3332672" y="2002289"/>
              <a:ext cx="76395" cy="76395"/>
            </a:xfrm>
            <a:prstGeom prst="ellipse">
              <a:avLst/>
            </a:prstGeom>
            <a:gradFill>
              <a:gsLst>
                <a:gs pos="0">
                  <a:srgbClr val="C16149"/>
                </a:gs>
                <a:gs pos="50000">
                  <a:srgbClr val="BE4510"/>
                </a:gs>
                <a:gs pos="100000">
                  <a:srgbClr val="AF3A07"/>
                </a:gs>
              </a:gsLst>
              <a:lin ang="5400000" scaled="0"/>
            </a:gradFill>
            <a:ln w="9525"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600"/>
              </a:pPr>
              <a:endParaRPr sz="1600">
                <a:solidFill>
                  <a:srgbClr val="000000"/>
                </a:solidFill>
                <a:latin typeface="Calibri"/>
                <a:ea typeface="Calibri"/>
                <a:cs typeface="Calibri"/>
                <a:sym typeface="Calibri"/>
              </a:endParaRPr>
            </a:p>
          </p:txBody>
        </p:sp>
        <p:sp>
          <p:nvSpPr>
            <p:cNvPr id="460" name="Google Shape;460;p29"/>
            <p:cNvSpPr/>
            <p:nvPr/>
          </p:nvSpPr>
          <p:spPr>
            <a:xfrm rot="-2700000">
              <a:off x="4790195" y="3310610"/>
              <a:ext cx="300111" cy="300111"/>
            </a:xfrm>
            <a:prstGeom prst="teardrop">
              <a:avLst>
                <a:gd name="adj" fmla="val 115000"/>
              </a:avLst>
            </a:prstGeom>
            <a:gradFill>
              <a:gsLst>
                <a:gs pos="0">
                  <a:srgbClr val="F7A549"/>
                </a:gs>
                <a:gs pos="50000">
                  <a:srgbClr val="FE9D08"/>
                </a:gs>
                <a:gs pos="100000">
                  <a:srgbClr val="E38C00"/>
                </a:gs>
              </a:gsLst>
              <a:lin ang="5400000" scaled="0"/>
            </a:gradFill>
            <a:ln w="9525" cap="flat" cmpd="sng">
              <a:solidFill>
                <a:srgbClr val="F39B14"/>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600"/>
              </a:pPr>
              <a:endParaRPr sz="1600">
                <a:solidFill>
                  <a:srgbClr val="000000"/>
                </a:solidFill>
                <a:latin typeface="Calibri"/>
                <a:ea typeface="Calibri"/>
                <a:cs typeface="Calibri"/>
                <a:sym typeface="Calibri"/>
              </a:endParaRPr>
            </a:p>
          </p:txBody>
        </p:sp>
        <p:sp>
          <p:nvSpPr>
            <p:cNvPr id="461" name="Google Shape;461;p29"/>
            <p:cNvSpPr/>
            <p:nvPr/>
          </p:nvSpPr>
          <p:spPr>
            <a:xfrm>
              <a:off x="4823535" y="3343950"/>
              <a:ext cx="233431" cy="233431"/>
            </a:xfrm>
            <a:prstGeom prst="ellipse">
              <a:avLst/>
            </a:prstGeom>
            <a:solidFill>
              <a:schemeClr val="lt1">
                <a:alpha val="89411"/>
              </a:schemeClr>
            </a:solidFill>
            <a:ln>
              <a:noFill/>
            </a:ln>
          </p:spPr>
          <p:txBody>
            <a:bodyPr spcFirstLastPara="1" wrap="square" lIns="91425" tIns="91425" rIns="91425" bIns="91425" anchor="ctr" anchorCtr="0">
              <a:noAutofit/>
            </a:bodyPr>
            <a:lstStyle/>
            <a:p>
              <a:pPr>
                <a:buClr>
                  <a:srgbClr val="000000"/>
                </a:buClr>
                <a:buSzPts val="1600"/>
              </a:pPr>
              <a:endParaRPr sz="1600">
                <a:solidFill>
                  <a:srgbClr val="000000"/>
                </a:solidFill>
                <a:latin typeface="Calibri"/>
                <a:ea typeface="Calibri"/>
                <a:cs typeface="Calibri"/>
                <a:sym typeface="Calibri"/>
              </a:endParaRPr>
            </a:p>
          </p:txBody>
        </p:sp>
        <p:sp>
          <p:nvSpPr>
            <p:cNvPr id="462" name="Google Shape;462;p29"/>
            <p:cNvSpPr/>
            <p:nvPr/>
          </p:nvSpPr>
          <p:spPr>
            <a:xfrm>
              <a:off x="5152461" y="2040487"/>
              <a:ext cx="2617851" cy="1207968"/>
            </a:xfrm>
            <a:prstGeom prst="rect">
              <a:avLst/>
            </a:prstGeom>
            <a:noFill/>
            <a:ln>
              <a:noFill/>
            </a:ln>
          </p:spPr>
          <p:txBody>
            <a:bodyPr spcFirstLastPara="1" wrap="square" lIns="91425" tIns="91425" rIns="91425" bIns="91425" anchor="ctr" anchorCtr="0">
              <a:noAutofit/>
            </a:bodyPr>
            <a:lstStyle/>
            <a:p>
              <a:pPr>
                <a:buClr>
                  <a:srgbClr val="000000"/>
                </a:buClr>
                <a:buSzPts val="1600"/>
              </a:pPr>
              <a:endParaRPr sz="1600">
                <a:solidFill>
                  <a:srgbClr val="000000"/>
                </a:solidFill>
                <a:latin typeface="Calibri"/>
                <a:ea typeface="Calibri"/>
                <a:cs typeface="Calibri"/>
                <a:sym typeface="Calibri"/>
              </a:endParaRPr>
            </a:p>
          </p:txBody>
        </p:sp>
        <p:sp>
          <p:nvSpPr>
            <p:cNvPr id="463" name="Google Shape;463;p29"/>
            <p:cNvSpPr txBox="1"/>
            <p:nvPr/>
          </p:nvSpPr>
          <p:spPr>
            <a:xfrm>
              <a:off x="5036643" y="2073975"/>
              <a:ext cx="2791863" cy="874197"/>
            </a:xfrm>
            <a:prstGeom prst="rect">
              <a:avLst/>
            </a:prstGeom>
            <a:noFill/>
            <a:ln>
              <a:noFill/>
            </a:ln>
          </p:spPr>
          <p:txBody>
            <a:bodyPr spcFirstLastPara="1" wrap="square" lIns="0" tIns="104775" rIns="0" bIns="69850" anchor="b" anchorCtr="0">
              <a:noAutofit/>
            </a:bodyPr>
            <a:lstStyle/>
            <a:p>
              <a:pPr>
                <a:lnSpc>
                  <a:spcPct val="90000"/>
                </a:lnSpc>
                <a:buClr>
                  <a:srgbClr val="000000"/>
                </a:buClr>
                <a:buSzPts val="2000"/>
              </a:pPr>
              <a:r>
                <a:rPr lang="en-US" sz="2000">
                  <a:solidFill>
                    <a:schemeClr val="accent3"/>
                  </a:solidFill>
                  <a:latin typeface="Calibri"/>
                  <a:ea typeface="Calibri"/>
                  <a:cs typeface="Calibri"/>
                  <a:sym typeface="Calibri"/>
                </a:rPr>
                <a:t>ACOG and ACNM collaborative efforts to bring a balance and learn from each other</a:t>
              </a:r>
              <a:endParaRPr sz="2000">
                <a:solidFill>
                  <a:schemeClr val="accent3"/>
                </a:solidFill>
                <a:latin typeface="Calibri"/>
                <a:ea typeface="Calibri"/>
                <a:cs typeface="Calibri"/>
                <a:sym typeface="Calibri"/>
              </a:endParaRPr>
            </a:p>
          </p:txBody>
        </p:sp>
        <p:sp>
          <p:nvSpPr>
            <p:cNvPr id="464" name="Google Shape;464;p29"/>
            <p:cNvSpPr/>
            <p:nvPr/>
          </p:nvSpPr>
          <p:spPr>
            <a:xfrm>
              <a:off x="5152461" y="3248455"/>
              <a:ext cx="2617851" cy="424421"/>
            </a:xfrm>
            <a:prstGeom prst="rect">
              <a:avLst/>
            </a:prstGeom>
            <a:noFill/>
            <a:ln>
              <a:noFill/>
            </a:ln>
          </p:spPr>
          <p:txBody>
            <a:bodyPr spcFirstLastPara="1" wrap="square" lIns="91425" tIns="91425" rIns="91425" bIns="91425" anchor="ctr" anchorCtr="0">
              <a:noAutofit/>
            </a:bodyPr>
            <a:lstStyle/>
            <a:p>
              <a:pPr>
                <a:buClr>
                  <a:srgbClr val="000000"/>
                </a:buClr>
                <a:buSzPts val="1600"/>
              </a:pPr>
              <a:endParaRPr sz="1600">
                <a:solidFill>
                  <a:srgbClr val="000000"/>
                </a:solidFill>
                <a:latin typeface="Calibri"/>
                <a:ea typeface="Calibri"/>
                <a:cs typeface="Calibri"/>
                <a:sym typeface="Calibri"/>
              </a:endParaRPr>
            </a:p>
          </p:txBody>
        </p:sp>
        <p:sp>
          <p:nvSpPr>
            <p:cNvPr id="465" name="Google Shape;465;p29"/>
            <p:cNvSpPr txBox="1"/>
            <p:nvPr/>
          </p:nvSpPr>
          <p:spPr>
            <a:xfrm>
              <a:off x="5152461" y="3248455"/>
              <a:ext cx="2617851" cy="424421"/>
            </a:xfrm>
            <a:prstGeom prst="rect">
              <a:avLst/>
            </a:prstGeom>
            <a:noFill/>
            <a:ln>
              <a:noFill/>
            </a:ln>
          </p:spPr>
          <p:txBody>
            <a:bodyPr spcFirstLastPara="1" wrap="square" lIns="0" tIns="0" rIns="95250" bIns="0" anchor="ctr" anchorCtr="0">
              <a:noAutofit/>
            </a:bodyPr>
            <a:lstStyle/>
            <a:p>
              <a:pPr>
                <a:lnSpc>
                  <a:spcPct val="90000"/>
                </a:lnSpc>
                <a:buClr>
                  <a:srgbClr val="000000"/>
                </a:buClr>
                <a:buSzPts val="1600"/>
              </a:pPr>
              <a:r>
                <a:rPr lang="en-US" sz="1600" b="1">
                  <a:solidFill>
                    <a:schemeClr val="accent3"/>
                  </a:solidFill>
                  <a:latin typeface="Calibri"/>
                  <a:ea typeface="Calibri"/>
                  <a:cs typeface="Calibri"/>
                  <a:sym typeface="Calibri"/>
                </a:rPr>
                <a:t>21st century</a:t>
              </a:r>
              <a:endParaRPr sz="1600">
                <a:solidFill>
                  <a:schemeClr val="accent3"/>
                </a:solidFill>
                <a:latin typeface="Calibri"/>
                <a:ea typeface="Calibri"/>
                <a:cs typeface="Calibri"/>
                <a:sym typeface="Calibri"/>
              </a:endParaRPr>
            </a:p>
          </p:txBody>
        </p:sp>
        <p:cxnSp>
          <p:nvCxnSpPr>
            <p:cNvPr id="466" name="Google Shape;466;p29"/>
            <p:cNvCxnSpPr/>
            <p:nvPr/>
          </p:nvCxnSpPr>
          <p:spPr>
            <a:xfrm>
              <a:off x="4940251" y="2040487"/>
              <a:ext cx="0" cy="1207968"/>
            </a:xfrm>
            <a:prstGeom prst="straightConnector1">
              <a:avLst/>
            </a:prstGeom>
            <a:noFill/>
            <a:ln w="12700" cap="flat" cmpd="sng">
              <a:solidFill>
                <a:srgbClr val="F39B14"/>
              </a:solidFill>
              <a:prstDash val="dash"/>
              <a:miter lim="800000"/>
              <a:headEnd type="none" w="sm" len="sm"/>
              <a:tailEnd type="none" w="sm" len="sm"/>
            </a:ln>
          </p:spPr>
        </p:cxnSp>
        <p:sp>
          <p:nvSpPr>
            <p:cNvPr id="467" name="Google Shape;467;p29"/>
            <p:cNvSpPr/>
            <p:nvPr/>
          </p:nvSpPr>
          <p:spPr>
            <a:xfrm>
              <a:off x="4902053" y="2002289"/>
              <a:ext cx="76395" cy="76395"/>
            </a:xfrm>
            <a:prstGeom prst="ellipse">
              <a:avLst/>
            </a:prstGeom>
            <a:gradFill>
              <a:gsLst>
                <a:gs pos="0">
                  <a:srgbClr val="C16149"/>
                </a:gs>
                <a:gs pos="50000">
                  <a:srgbClr val="BE4510"/>
                </a:gs>
                <a:gs pos="100000">
                  <a:srgbClr val="AF3A07"/>
                </a:gs>
              </a:gsLst>
              <a:lin ang="5400000" scaled="0"/>
            </a:gradFill>
            <a:ln w="9525"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600"/>
              </a:pPr>
              <a:endParaRPr sz="1600">
                <a:solidFill>
                  <a:srgbClr val="000000"/>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
          <p:cNvSpPr/>
          <p:nvPr/>
        </p:nvSpPr>
        <p:spPr>
          <a:xfrm>
            <a:off x="1524000" y="0"/>
            <a:ext cx="9144000" cy="6231157"/>
          </a:xfrm>
          <a:prstGeom prst="rect">
            <a:avLst/>
          </a:prstGeom>
          <a:solidFill>
            <a:schemeClr val="lt1"/>
          </a:solidFill>
          <a:ln>
            <a:noFill/>
          </a:ln>
        </p:spPr>
        <p:txBody>
          <a:bodyPr spcFirstLastPara="1" wrap="square" lIns="91425" tIns="45700" rIns="91425" bIns="45700" anchor="ctr" anchorCtr="0">
            <a:noAutofit/>
          </a:bodyPr>
          <a:lstStyle/>
          <a:p>
            <a:pPr algn="ctr"/>
            <a:endParaRPr sz="1400">
              <a:solidFill>
                <a:schemeClr val="lt1"/>
              </a:solidFill>
              <a:latin typeface="Arial"/>
              <a:ea typeface="Arial"/>
              <a:cs typeface="Arial"/>
              <a:sym typeface="Arial"/>
            </a:endParaRPr>
          </a:p>
        </p:txBody>
      </p:sp>
      <p:sp>
        <p:nvSpPr>
          <p:cNvPr id="165" name="Google Shape;165;p3"/>
          <p:cNvSpPr/>
          <p:nvPr/>
        </p:nvSpPr>
        <p:spPr>
          <a:xfrm flipH="1">
            <a:off x="7956540" y="3335867"/>
            <a:ext cx="2468880" cy="3200400"/>
          </a:xfrm>
          <a:prstGeom prst="rtTriangle">
            <a:avLst/>
          </a:prstGeom>
          <a:solidFill>
            <a:schemeClr val="accent4"/>
          </a:solidFill>
          <a:ln>
            <a:noFill/>
          </a:ln>
        </p:spPr>
        <p:txBody>
          <a:bodyPr spcFirstLastPara="1" wrap="square" lIns="91425" tIns="45700" rIns="91425" bIns="45700" anchor="ctr" anchorCtr="0">
            <a:noAutofit/>
          </a:bodyPr>
          <a:lstStyle/>
          <a:p>
            <a:pPr algn="ctr"/>
            <a:endParaRPr sz="1400">
              <a:solidFill>
                <a:schemeClr val="lt1"/>
              </a:solidFill>
              <a:latin typeface="Arial"/>
              <a:ea typeface="Arial"/>
              <a:cs typeface="Arial"/>
              <a:sym typeface="Arial"/>
            </a:endParaRPr>
          </a:p>
        </p:txBody>
      </p:sp>
      <p:sp>
        <p:nvSpPr>
          <p:cNvPr id="166" name="Google Shape;166;p3"/>
          <p:cNvSpPr/>
          <p:nvPr/>
        </p:nvSpPr>
        <p:spPr>
          <a:xfrm>
            <a:off x="2005330" y="623275"/>
            <a:ext cx="8178790" cy="5607882"/>
          </a:xfrm>
          <a:prstGeom prst="rect">
            <a:avLst/>
          </a:prstGeom>
          <a:noFill/>
          <a:ln w="1905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endParaRPr sz="1400">
              <a:solidFill>
                <a:schemeClr val="lt1"/>
              </a:solidFill>
              <a:latin typeface="Arial"/>
              <a:ea typeface="Arial"/>
              <a:cs typeface="Arial"/>
              <a:sym typeface="Arial"/>
            </a:endParaRPr>
          </a:p>
        </p:txBody>
      </p:sp>
      <p:sp>
        <p:nvSpPr>
          <p:cNvPr id="167" name="Google Shape;167;p3"/>
          <p:cNvSpPr txBox="1">
            <a:spLocks noGrp="1"/>
          </p:cNvSpPr>
          <p:nvPr>
            <p:ph type="title"/>
          </p:nvPr>
        </p:nvSpPr>
        <p:spPr>
          <a:xfrm>
            <a:off x="2330825" y="1188637"/>
            <a:ext cx="2683896" cy="4480726"/>
          </a:xfrm>
          <a:prstGeom prst="rect">
            <a:avLst/>
          </a:prstGeom>
          <a:noFill/>
          <a:ln>
            <a:noFill/>
          </a:ln>
        </p:spPr>
        <p:txBody>
          <a:bodyPr spcFirstLastPara="1" vert="horz" wrap="square" lIns="91425" tIns="45700" rIns="91425" bIns="45700" rtlCol="0" anchor="ctr" anchorCtr="0">
            <a:normAutofit/>
          </a:bodyPr>
          <a:lstStyle/>
          <a:p>
            <a:r>
              <a:rPr lang="en-US" dirty="0">
                <a:sym typeface="Calibri"/>
              </a:rPr>
              <a:t>Disclosure</a:t>
            </a:r>
            <a:endParaRPr dirty="0"/>
          </a:p>
        </p:txBody>
      </p:sp>
      <p:cxnSp>
        <p:nvCxnSpPr>
          <p:cNvPr id="168" name="Google Shape;168;p3"/>
          <p:cNvCxnSpPr/>
          <p:nvPr/>
        </p:nvCxnSpPr>
        <p:spPr>
          <a:xfrm>
            <a:off x="5014722" y="1852864"/>
            <a:ext cx="0" cy="3236495"/>
          </a:xfrm>
          <a:prstGeom prst="straightConnector1">
            <a:avLst/>
          </a:prstGeom>
          <a:noFill/>
          <a:ln w="19050" cap="sq" cmpd="sng">
            <a:solidFill>
              <a:srgbClr val="3F3F3F"/>
            </a:solidFill>
            <a:prstDash val="solid"/>
            <a:round/>
            <a:headEnd type="none" w="sm" len="sm"/>
            <a:tailEnd type="none" w="sm" len="sm"/>
          </a:ln>
        </p:spPr>
      </p:cxnSp>
      <p:sp>
        <p:nvSpPr>
          <p:cNvPr id="169" name="Google Shape;169;p3"/>
          <p:cNvSpPr txBox="1">
            <a:spLocks noGrp="1"/>
          </p:cNvSpPr>
          <p:nvPr>
            <p:ph type="body" idx="1"/>
          </p:nvPr>
        </p:nvSpPr>
        <p:spPr>
          <a:xfrm>
            <a:off x="5014721" y="866904"/>
            <a:ext cx="5169398" cy="3560260"/>
          </a:xfrm>
          <a:prstGeom prst="rect">
            <a:avLst/>
          </a:prstGeom>
          <a:noFill/>
          <a:ln>
            <a:noFill/>
          </a:ln>
        </p:spPr>
        <p:txBody>
          <a:bodyPr spcFirstLastPara="1" vert="horz" wrap="square" lIns="91425" tIns="45700" rIns="91425" bIns="45700" rtlCol="0" anchor="ctr" anchorCtr="0">
            <a:noAutofit/>
          </a:bodyPr>
          <a:lstStyle/>
          <a:p>
            <a:pPr indent="-228600">
              <a:lnSpc>
                <a:spcPct val="90000"/>
              </a:lnSpc>
              <a:buFont typeface="Arial"/>
              <a:buChar char="•"/>
            </a:pPr>
            <a:r>
              <a:rPr lang="en-US" sz="2400" dirty="0">
                <a:solidFill>
                  <a:schemeClr val="accent3"/>
                </a:solidFill>
                <a:latin typeface="Calibri"/>
                <a:ea typeface="Calibri"/>
                <a:cs typeface="Calibri"/>
                <a:sym typeface="Calibri"/>
              </a:rPr>
              <a:t>This presentation is a general overview of birth in the U.S. It does not comprehensively cover the history or impacts of racism on the professions of midwifery and obstetrics. </a:t>
            </a:r>
            <a:endParaRPr dirty="0">
              <a:solidFill>
                <a:schemeClr val="accent3"/>
              </a:solidFill>
            </a:endParaRPr>
          </a:p>
          <a:p>
            <a:pPr indent="-228600">
              <a:lnSpc>
                <a:spcPct val="90000"/>
              </a:lnSpc>
              <a:buFont typeface="Arial"/>
              <a:buChar char="•"/>
            </a:pPr>
            <a:r>
              <a:rPr lang="en-US" sz="2400" dirty="0">
                <a:solidFill>
                  <a:schemeClr val="accent3"/>
                </a:solidFill>
                <a:latin typeface="Calibri"/>
                <a:ea typeface="Calibri"/>
                <a:cs typeface="Calibri"/>
                <a:sym typeface="Calibri"/>
              </a:rPr>
              <a:t>Please see presentation on Current State of Childbirth for more information re: impact of racism in midwifery and obstetrics.</a:t>
            </a:r>
            <a:endParaRPr dirty="0">
              <a:solidFill>
                <a:schemeClr val="accent3"/>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0"/>
          <p:cNvSpPr txBox="1">
            <a:spLocks noGrp="1"/>
          </p:cNvSpPr>
          <p:nvPr>
            <p:ph type="title"/>
          </p:nvPr>
        </p:nvSpPr>
        <p:spPr>
          <a:xfrm>
            <a:off x="2954866" y="4986089"/>
            <a:ext cx="7608631" cy="1467110"/>
          </a:xfrm>
          <a:prstGeom prst="rect">
            <a:avLst/>
          </a:prstGeom>
          <a:noFill/>
          <a:ln>
            <a:noFill/>
          </a:ln>
        </p:spPr>
        <p:txBody>
          <a:bodyPr spcFirstLastPara="1" vert="horz" wrap="square" lIns="91425" tIns="45700" rIns="91425" bIns="45700" rtlCol="0" anchor="b" anchorCtr="0">
            <a:noAutofit/>
          </a:bodyPr>
          <a:lstStyle/>
          <a:p>
            <a:pPr>
              <a:spcBef>
                <a:spcPts val="0"/>
              </a:spcBef>
              <a:buClr>
                <a:schemeClr val="lt1"/>
              </a:buClr>
              <a:buSzPts val="4200"/>
            </a:pPr>
            <a:r>
              <a:rPr lang="en-US" sz="4400" dirty="0">
                <a:solidFill>
                  <a:schemeClr val="lt1"/>
                </a:solidFill>
              </a:rPr>
              <a:t>Midwives and Physicians: </a:t>
            </a:r>
            <a:br>
              <a:rPr lang="en-US" sz="4400" dirty="0">
                <a:solidFill>
                  <a:schemeClr val="lt1"/>
                </a:solidFill>
              </a:rPr>
            </a:br>
            <a:r>
              <a:rPr lang="en-US" sz="4400" dirty="0">
                <a:solidFill>
                  <a:schemeClr val="lt1"/>
                </a:solidFill>
              </a:rPr>
              <a:t>Culture of Birth</a:t>
            </a:r>
            <a:endParaRPr sz="4400" dirty="0"/>
          </a:p>
        </p:txBody>
      </p:sp>
      <p:cxnSp>
        <p:nvCxnSpPr>
          <p:cNvPr id="474" name="Google Shape;474;p30"/>
          <p:cNvCxnSpPr/>
          <p:nvPr/>
        </p:nvCxnSpPr>
        <p:spPr>
          <a:xfrm>
            <a:off x="6285652" y="250180"/>
            <a:ext cx="0" cy="4242816"/>
          </a:xfrm>
          <a:prstGeom prst="straightConnector1">
            <a:avLst/>
          </a:prstGeom>
          <a:noFill/>
          <a:ln w="101600" cap="flat" cmpd="sng">
            <a:solidFill>
              <a:schemeClr val="lt1"/>
            </a:solidFill>
            <a:prstDash val="solid"/>
            <a:miter lim="800000"/>
            <a:headEnd type="none" w="sm" len="sm"/>
            <a:tailEnd type="none" w="sm" len="sm"/>
          </a:ln>
        </p:spPr>
      </p:cxnSp>
      <p:cxnSp>
        <p:nvCxnSpPr>
          <p:cNvPr id="475" name="Google Shape;475;p30"/>
          <p:cNvCxnSpPr/>
          <p:nvPr/>
        </p:nvCxnSpPr>
        <p:spPr>
          <a:xfrm>
            <a:off x="1532574" y="4481919"/>
            <a:ext cx="9144001" cy="0"/>
          </a:xfrm>
          <a:prstGeom prst="straightConnector1">
            <a:avLst/>
          </a:prstGeom>
          <a:noFill/>
          <a:ln w="101600" cap="flat" cmpd="sng">
            <a:solidFill>
              <a:schemeClr val="lt1"/>
            </a:solidFill>
            <a:prstDash val="solid"/>
            <a:miter lim="800000"/>
            <a:headEnd type="none" w="sm" len="sm"/>
            <a:tailEnd type="none" w="sm" len="sm"/>
          </a:ln>
        </p:spPr>
      </p:cxnSp>
      <p:pic>
        <p:nvPicPr>
          <p:cNvPr id="476" name="Google Shape;476;p30"/>
          <p:cNvPicPr preferRelativeResize="0"/>
          <p:nvPr/>
        </p:nvPicPr>
        <p:blipFill rotWithShape="1">
          <a:blip r:embed="rId3">
            <a:alphaModFix/>
          </a:blip>
          <a:srcRect/>
          <a:stretch/>
        </p:blipFill>
        <p:spPr>
          <a:xfrm>
            <a:off x="1532574" y="250180"/>
            <a:ext cx="4749692" cy="4231739"/>
          </a:xfrm>
          <a:prstGeom prst="rect">
            <a:avLst/>
          </a:prstGeom>
          <a:noFill/>
          <a:ln>
            <a:noFill/>
          </a:ln>
        </p:spPr>
      </p:pic>
      <p:pic>
        <p:nvPicPr>
          <p:cNvPr id="477" name="Google Shape;477;p30"/>
          <p:cNvPicPr preferRelativeResize="0"/>
          <p:nvPr/>
        </p:nvPicPr>
        <p:blipFill rotWithShape="1">
          <a:blip r:embed="rId4">
            <a:alphaModFix/>
          </a:blip>
          <a:srcRect/>
          <a:stretch/>
        </p:blipFill>
        <p:spPr>
          <a:xfrm>
            <a:off x="6362862" y="239105"/>
            <a:ext cx="3742049" cy="423173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4" name="Google Shape;484;p31"/>
          <p:cNvSpPr txBox="1">
            <a:spLocks noGrp="1"/>
          </p:cNvSpPr>
          <p:nvPr>
            <p:ph type="title"/>
          </p:nvPr>
        </p:nvSpPr>
        <p:spPr>
          <a:xfrm>
            <a:off x="838200" y="809276"/>
            <a:ext cx="10515600" cy="881412"/>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1"/>
              </a:buClr>
              <a:buSzPts val="4400"/>
            </a:pPr>
            <a:r>
              <a:rPr lang="en-US" dirty="0"/>
              <a:t>Educational Philosophy</a:t>
            </a:r>
            <a:endParaRPr dirty="0"/>
          </a:p>
        </p:txBody>
      </p:sp>
      <p:grpSp>
        <p:nvGrpSpPr>
          <p:cNvPr id="486" name="Google Shape;486;p31"/>
          <p:cNvGrpSpPr/>
          <p:nvPr/>
        </p:nvGrpSpPr>
        <p:grpSpPr>
          <a:xfrm>
            <a:off x="1666876" y="1837509"/>
            <a:ext cx="9144001" cy="4434704"/>
            <a:chOff x="0" y="49"/>
            <a:chExt cx="7886699" cy="4080874"/>
          </a:xfrm>
        </p:grpSpPr>
        <p:sp>
          <p:nvSpPr>
            <p:cNvPr id="487" name="Google Shape;487;p31"/>
            <p:cNvSpPr/>
            <p:nvPr/>
          </p:nvSpPr>
          <p:spPr>
            <a:xfrm rot="5400000">
              <a:off x="4566687" y="-1528358"/>
              <a:ext cx="1592536" cy="5047488"/>
            </a:xfrm>
            <a:prstGeom prst="round2SameRect">
              <a:avLst>
                <a:gd name="adj1" fmla="val 16667"/>
                <a:gd name="adj2" fmla="val 0"/>
              </a:avLst>
            </a:prstGeom>
            <a:solidFill>
              <a:schemeClr val="tx2">
                <a:alpha val="89411"/>
              </a:schemeClr>
            </a:solidFill>
            <a:ln w="9525" cap="flat" cmpd="sng">
              <a:solidFill>
                <a:srgbClr val="CDCFD3">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2400"/>
              </a:pPr>
              <a:endParaRPr sz="2400">
                <a:solidFill>
                  <a:srgbClr val="000000"/>
                </a:solidFill>
                <a:latin typeface="Calibri"/>
                <a:ea typeface="Calibri"/>
                <a:cs typeface="Calibri"/>
                <a:sym typeface="Calibri"/>
              </a:endParaRPr>
            </a:p>
          </p:txBody>
        </p:sp>
        <p:sp>
          <p:nvSpPr>
            <p:cNvPr id="488" name="Google Shape;488;p31"/>
            <p:cNvSpPr txBox="1"/>
            <p:nvPr/>
          </p:nvSpPr>
          <p:spPr>
            <a:xfrm>
              <a:off x="2839212" y="276858"/>
              <a:ext cx="4969747" cy="1437054"/>
            </a:xfrm>
            <a:prstGeom prst="rect">
              <a:avLst/>
            </a:prstGeom>
            <a:noFill/>
            <a:ln>
              <a:noFill/>
            </a:ln>
          </p:spPr>
          <p:txBody>
            <a:bodyPr spcFirstLastPara="1" wrap="square" lIns="57150" tIns="28575" rIns="57150" bIns="28575" anchor="ctr" anchorCtr="0">
              <a:noAutofit/>
            </a:bodyPr>
            <a:lstStyle/>
            <a:p>
              <a:pPr marL="114300" lvl="1" indent="-114300">
                <a:lnSpc>
                  <a:spcPct val="90000"/>
                </a:lnSpc>
                <a:buClr>
                  <a:schemeClr val="bg1"/>
                </a:buClr>
                <a:buSzPct val="100000"/>
                <a:buFont typeface="Calibri"/>
                <a:buChar char="•"/>
              </a:pPr>
              <a:r>
                <a:rPr lang="en-US" sz="2000" dirty="0">
                  <a:solidFill>
                    <a:schemeClr val="bg1"/>
                  </a:solidFill>
                  <a:latin typeface="Calibri"/>
                  <a:ea typeface="Calibri"/>
                  <a:cs typeface="Calibri"/>
                  <a:sym typeface="Calibri"/>
                </a:rPr>
                <a:t>Minimal curricular content on physiologic birth</a:t>
              </a:r>
              <a:endParaRPr sz="2000" dirty="0">
                <a:solidFill>
                  <a:schemeClr val="bg1"/>
                </a:solidFill>
                <a:latin typeface="Calibri"/>
                <a:ea typeface="Calibri"/>
                <a:cs typeface="Calibri"/>
                <a:sym typeface="Calibri"/>
              </a:endParaRPr>
            </a:p>
            <a:p>
              <a:pPr marL="114300" lvl="1" indent="-114300">
                <a:lnSpc>
                  <a:spcPct val="90000"/>
                </a:lnSpc>
                <a:spcBef>
                  <a:spcPts val="225"/>
                </a:spcBef>
                <a:buClr>
                  <a:schemeClr val="bg1"/>
                </a:buClr>
                <a:buSzPct val="100000"/>
                <a:buFont typeface="Calibri"/>
                <a:buChar char="•"/>
              </a:pPr>
              <a:r>
                <a:rPr lang="en-US" sz="2000" dirty="0">
                  <a:solidFill>
                    <a:schemeClr val="bg1"/>
                  </a:solidFill>
                  <a:latin typeface="Calibri"/>
                  <a:ea typeface="Calibri"/>
                  <a:cs typeface="Calibri"/>
                  <a:sym typeface="Calibri"/>
                </a:rPr>
                <a:t>Major focus on obstetric pathology</a:t>
              </a:r>
              <a:endParaRPr sz="2000" dirty="0">
                <a:solidFill>
                  <a:schemeClr val="bg1"/>
                </a:solidFill>
                <a:latin typeface="Calibri"/>
                <a:ea typeface="Calibri"/>
                <a:cs typeface="Calibri"/>
                <a:sym typeface="Calibri"/>
              </a:endParaRPr>
            </a:p>
            <a:p>
              <a:pPr marL="114300" lvl="1" indent="-114300">
                <a:lnSpc>
                  <a:spcPct val="90000"/>
                </a:lnSpc>
                <a:spcBef>
                  <a:spcPts val="225"/>
                </a:spcBef>
                <a:buClr>
                  <a:schemeClr val="bg1"/>
                </a:buClr>
                <a:buSzPct val="100000"/>
                <a:buFont typeface="Calibri"/>
                <a:buChar char="•"/>
              </a:pPr>
              <a:r>
                <a:rPr lang="en-US" sz="2000" dirty="0">
                  <a:solidFill>
                    <a:schemeClr val="bg1"/>
                  </a:solidFill>
                  <a:latin typeface="Calibri"/>
                  <a:ea typeface="Calibri"/>
                  <a:cs typeface="Calibri"/>
                  <a:sym typeface="Calibri"/>
                </a:rPr>
                <a:t>A focus on teaching procedures and interventions critical in emergencies but can lead to a view of birth as inherently risky and pathologic</a:t>
              </a:r>
              <a:endParaRPr sz="2000" dirty="0">
                <a:solidFill>
                  <a:schemeClr val="bg1"/>
                </a:solidFill>
                <a:latin typeface="Calibri"/>
                <a:ea typeface="Calibri"/>
                <a:cs typeface="Calibri"/>
                <a:sym typeface="Calibri"/>
              </a:endParaRPr>
            </a:p>
            <a:p>
              <a:pPr marL="114300" lvl="1" indent="-114300">
                <a:lnSpc>
                  <a:spcPct val="90000"/>
                </a:lnSpc>
                <a:spcBef>
                  <a:spcPts val="225"/>
                </a:spcBef>
                <a:buClr>
                  <a:schemeClr val="bg1"/>
                </a:buClr>
                <a:buSzPct val="100000"/>
                <a:buFont typeface="Calibri"/>
                <a:buChar char="•"/>
              </a:pPr>
              <a:r>
                <a:rPr lang="en-US" sz="2000" dirty="0">
                  <a:solidFill>
                    <a:schemeClr val="bg1"/>
                  </a:solidFill>
                  <a:latin typeface="Calibri"/>
                  <a:ea typeface="Calibri"/>
                  <a:cs typeface="Calibri"/>
                  <a:sym typeface="Calibri"/>
                </a:rPr>
                <a:t>Focused on outcome (healthy mother, healthy baby)</a:t>
              </a:r>
              <a:endParaRPr sz="2000" dirty="0">
                <a:solidFill>
                  <a:schemeClr val="bg1"/>
                </a:solidFill>
                <a:latin typeface="Calibri"/>
                <a:ea typeface="Calibri"/>
                <a:cs typeface="Calibri"/>
                <a:sym typeface="Calibri"/>
              </a:endParaRPr>
            </a:p>
          </p:txBody>
        </p:sp>
        <p:sp>
          <p:nvSpPr>
            <p:cNvPr id="489" name="Google Shape;489;p31"/>
            <p:cNvSpPr/>
            <p:nvPr/>
          </p:nvSpPr>
          <p:spPr>
            <a:xfrm>
              <a:off x="0" y="49"/>
              <a:ext cx="2839212" cy="199067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a:buClr>
                  <a:srgbClr val="000000"/>
                </a:buClr>
                <a:buSzPts val="2400"/>
              </a:pPr>
              <a:endParaRPr sz="2400">
                <a:solidFill>
                  <a:srgbClr val="000000"/>
                </a:solidFill>
                <a:latin typeface="Calibri"/>
                <a:ea typeface="Calibri"/>
                <a:cs typeface="Calibri"/>
                <a:sym typeface="Calibri"/>
              </a:endParaRPr>
            </a:p>
          </p:txBody>
        </p:sp>
        <p:sp>
          <p:nvSpPr>
            <p:cNvPr id="490" name="Google Shape;490;p31"/>
            <p:cNvSpPr txBox="1"/>
            <p:nvPr/>
          </p:nvSpPr>
          <p:spPr>
            <a:xfrm>
              <a:off x="97176" y="97225"/>
              <a:ext cx="2644860" cy="1796318"/>
            </a:xfrm>
            <a:prstGeom prst="rect">
              <a:avLst/>
            </a:prstGeom>
            <a:noFill/>
            <a:ln>
              <a:noFill/>
            </a:ln>
          </p:spPr>
          <p:txBody>
            <a:bodyPr spcFirstLastPara="1" wrap="square" lIns="160000" tIns="80000" rIns="160000" bIns="80000" anchor="ctr" anchorCtr="0">
              <a:noAutofit/>
            </a:bodyPr>
            <a:lstStyle/>
            <a:p>
              <a:pPr algn="ctr">
                <a:lnSpc>
                  <a:spcPct val="90000"/>
                </a:lnSpc>
                <a:buClr>
                  <a:srgbClr val="000000"/>
                </a:buClr>
                <a:buSzPts val="2400"/>
              </a:pPr>
              <a:r>
                <a:rPr lang="en-US" sz="2400">
                  <a:solidFill>
                    <a:schemeClr val="lt1"/>
                  </a:solidFill>
                  <a:latin typeface="Calibri"/>
                  <a:ea typeface="Calibri"/>
                  <a:cs typeface="Calibri"/>
                  <a:sym typeface="Calibri"/>
                </a:rPr>
                <a:t>Physician Education</a:t>
              </a:r>
              <a:endParaRPr sz="2400">
                <a:solidFill>
                  <a:srgbClr val="000000"/>
                </a:solidFill>
                <a:latin typeface="Calibri"/>
                <a:ea typeface="Calibri"/>
                <a:cs typeface="Calibri"/>
                <a:sym typeface="Calibri"/>
              </a:endParaRPr>
            </a:p>
          </p:txBody>
        </p:sp>
        <p:sp>
          <p:nvSpPr>
            <p:cNvPr id="491" name="Google Shape;491;p31"/>
            <p:cNvSpPr/>
            <p:nvPr/>
          </p:nvSpPr>
          <p:spPr>
            <a:xfrm rot="5400000">
              <a:off x="4566687" y="561844"/>
              <a:ext cx="1592536" cy="5047488"/>
            </a:xfrm>
            <a:prstGeom prst="round2SameRect">
              <a:avLst>
                <a:gd name="adj1" fmla="val 16667"/>
                <a:gd name="adj2" fmla="val 0"/>
              </a:avLst>
            </a:prstGeom>
            <a:solidFill>
              <a:schemeClr val="tx2">
                <a:alpha val="89411"/>
              </a:schemeClr>
            </a:solidFill>
            <a:ln w="9525" cap="flat" cmpd="sng">
              <a:solidFill>
                <a:srgbClr val="CDCFD3">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2400"/>
              </a:pPr>
              <a:endParaRPr sz="2400">
                <a:solidFill>
                  <a:srgbClr val="000000"/>
                </a:solidFill>
                <a:latin typeface="Calibri"/>
                <a:ea typeface="Calibri"/>
                <a:cs typeface="Calibri"/>
                <a:sym typeface="Calibri"/>
              </a:endParaRPr>
            </a:p>
          </p:txBody>
        </p:sp>
        <p:sp>
          <p:nvSpPr>
            <p:cNvPr id="492" name="Google Shape;492;p31"/>
            <p:cNvSpPr txBox="1"/>
            <p:nvPr/>
          </p:nvSpPr>
          <p:spPr>
            <a:xfrm>
              <a:off x="2839212" y="2367061"/>
              <a:ext cx="4969747" cy="1437054"/>
            </a:xfrm>
            <a:prstGeom prst="rect">
              <a:avLst/>
            </a:prstGeom>
            <a:noFill/>
            <a:ln>
              <a:noFill/>
            </a:ln>
          </p:spPr>
          <p:txBody>
            <a:bodyPr spcFirstLastPara="1" wrap="square" lIns="57150" tIns="28575" rIns="57150" bIns="28575" anchor="ctr" anchorCtr="0">
              <a:noAutofit/>
            </a:bodyPr>
            <a:lstStyle/>
            <a:p>
              <a:pPr marL="114300" lvl="1" indent="-114300">
                <a:lnSpc>
                  <a:spcPct val="90000"/>
                </a:lnSpc>
                <a:buClr>
                  <a:schemeClr val="bg1"/>
                </a:buClr>
                <a:buSzPct val="100000"/>
                <a:buFont typeface="Calibri"/>
                <a:buChar char="•"/>
              </a:pPr>
              <a:r>
                <a:rPr lang="en-US" dirty="0">
                  <a:solidFill>
                    <a:schemeClr val="bg1"/>
                  </a:solidFill>
                  <a:latin typeface="Calibri"/>
                  <a:ea typeface="Calibri"/>
                  <a:cs typeface="Calibri"/>
                  <a:sym typeface="Calibri"/>
                </a:rPr>
                <a:t>Large part of curriculum focused on physiologic birth with screening for pathology</a:t>
              </a:r>
              <a:endParaRPr dirty="0">
                <a:solidFill>
                  <a:schemeClr val="bg1"/>
                </a:solidFill>
                <a:latin typeface="Calibri"/>
                <a:ea typeface="Calibri"/>
                <a:cs typeface="Calibri"/>
                <a:sym typeface="Calibri"/>
              </a:endParaRPr>
            </a:p>
            <a:p>
              <a:pPr marL="114300" lvl="1" indent="-114300">
                <a:lnSpc>
                  <a:spcPct val="90000"/>
                </a:lnSpc>
                <a:spcBef>
                  <a:spcPts val="225"/>
                </a:spcBef>
                <a:buClr>
                  <a:schemeClr val="bg1"/>
                </a:buClr>
                <a:buSzPct val="100000"/>
                <a:buFont typeface="Calibri"/>
                <a:buChar char="•"/>
              </a:pPr>
              <a:r>
                <a:rPr lang="en-US" dirty="0">
                  <a:solidFill>
                    <a:schemeClr val="bg1"/>
                  </a:solidFill>
                  <a:latin typeface="Calibri"/>
                  <a:ea typeface="Calibri"/>
                  <a:cs typeface="Calibri"/>
                  <a:sym typeface="Calibri"/>
                </a:rPr>
                <a:t>Less focus on interventions and procedures</a:t>
              </a:r>
              <a:endParaRPr dirty="0">
                <a:solidFill>
                  <a:schemeClr val="bg1"/>
                </a:solidFill>
                <a:latin typeface="Calibri"/>
                <a:ea typeface="Calibri"/>
                <a:cs typeface="Calibri"/>
                <a:sym typeface="Calibri"/>
              </a:endParaRPr>
            </a:p>
            <a:p>
              <a:pPr marL="114300" lvl="1" indent="-114300">
                <a:lnSpc>
                  <a:spcPct val="90000"/>
                </a:lnSpc>
                <a:spcBef>
                  <a:spcPts val="225"/>
                </a:spcBef>
                <a:buClr>
                  <a:schemeClr val="bg1"/>
                </a:buClr>
                <a:buSzPct val="100000"/>
                <a:buFont typeface="Calibri"/>
                <a:buChar char="•"/>
              </a:pPr>
              <a:r>
                <a:rPr lang="en-US" dirty="0">
                  <a:solidFill>
                    <a:schemeClr val="bg1"/>
                  </a:solidFill>
                  <a:latin typeface="Calibri"/>
                  <a:ea typeface="Calibri"/>
                  <a:cs typeface="Calibri"/>
                  <a:sym typeface="Calibri"/>
                </a:rPr>
                <a:t>Major focus on health promotion and disease prevention</a:t>
              </a:r>
              <a:endParaRPr dirty="0">
                <a:solidFill>
                  <a:schemeClr val="bg1"/>
                </a:solidFill>
                <a:latin typeface="Calibri"/>
                <a:ea typeface="Calibri"/>
                <a:cs typeface="Calibri"/>
                <a:sym typeface="Calibri"/>
              </a:endParaRPr>
            </a:p>
            <a:p>
              <a:pPr marL="114300" lvl="1" indent="-114300">
                <a:lnSpc>
                  <a:spcPct val="90000"/>
                </a:lnSpc>
                <a:spcBef>
                  <a:spcPts val="225"/>
                </a:spcBef>
                <a:buClr>
                  <a:schemeClr val="bg1"/>
                </a:buClr>
                <a:buSzPct val="100000"/>
                <a:buFont typeface="Calibri"/>
                <a:buChar char="•"/>
              </a:pPr>
              <a:r>
                <a:rPr lang="en-US" dirty="0">
                  <a:solidFill>
                    <a:schemeClr val="bg1"/>
                  </a:solidFill>
                  <a:latin typeface="Calibri"/>
                  <a:ea typeface="Calibri"/>
                  <a:cs typeface="Calibri"/>
                  <a:sym typeface="Calibri"/>
                </a:rPr>
                <a:t>Focused on family experience (with expectation of good outcomes)</a:t>
              </a:r>
              <a:endParaRPr dirty="0">
                <a:solidFill>
                  <a:schemeClr val="bg1"/>
                </a:solidFill>
                <a:latin typeface="Calibri"/>
                <a:ea typeface="Calibri"/>
                <a:cs typeface="Calibri"/>
                <a:sym typeface="Calibri"/>
              </a:endParaRPr>
            </a:p>
          </p:txBody>
        </p:sp>
        <p:sp>
          <p:nvSpPr>
            <p:cNvPr id="493" name="Google Shape;493;p31"/>
            <p:cNvSpPr/>
            <p:nvPr/>
          </p:nvSpPr>
          <p:spPr>
            <a:xfrm>
              <a:off x="0" y="2090253"/>
              <a:ext cx="2839212" cy="199067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a:buClr>
                  <a:srgbClr val="000000"/>
                </a:buClr>
                <a:buSzPts val="2400"/>
              </a:pPr>
              <a:endParaRPr sz="2400">
                <a:solidFill>
                  <a:srgbClr val="000000"/>
                </a:solidFill>
                <a:latin typeface="Calibri"/>
                <a:ea typeface="Calibri"/>
                <a:cs typeface="Calibri"/>
                <a:sym typeface="Calibri"/>
              </a:endParaRPr>
            </a:p>
          </p:txBody>
        </p:sp>
        <p:sp>
          <p:nvSpPr>
            <p:cNvPr id="494" name="Google Shape;494;p31"/>
            <p:cNvSpPr txBox="1"/>
            <p:nvPr/>
          </p:nvSpPr>
          <p:spPr>
            <a:xfrm>
              <a:off x="97176" y="2187429"/>
              <a:ext cx="2644860" cy="1796318"/>
            </a:xfrm>
            <a:prstGeom prst="rect">
              <a:avLst/>
            </a:prstGeom>
            <a:noFill/>
            <a:ln>
              <a:noFill/>
            </a:ln>
          </p:spPr>
          <p:txBody>
            <a:bodyPr spcFirstLastPara="1" wrap="square" lIns="160000" tIns="80000" rIns="160000" bIns="80000" anchor="ctr" anchorCtr="0">
              <a:noAutofit/>
            </a:bodyPr>
            <a:lstStyle/>
            <a:p>
              <a:pPr algn="ctr">
                <a:lnSpc>
                  <a:spcPct val="90000"/>
                </a:lnSpc>
                <a:buClr>
                  <a:srgbClr val="000000"/>
                </a:buClr>
                <a:buSzPts val="2400"/>
              </a:pPr>
              <a:r>
                <a:rPr lang="en-US" sz="2400">
                  <a:solidFill>
                    <a:schemeClr val="lt1"/>
                  </a:solidFill>
                  <a:latin typeface="Calibri"/>
                  <a:ea typeface="Calibri"/>
                  <a:cs typeface="Calibri"/>
                  <a:sym typeface="Calibri"/>
                </a:rPr>
                <a:t>Midwifery Education</a:t>
              </a:r>
              <a:endParaRPr sz="2400">
                <a:solidFill>
                  <a:srgbClr val="000000"/>
                </a:solidFill>
                <a:latin typeface="Calibri"/>
                <a:ea typeface="Calibri"/>
                <a:cs typeface="Calibri"/>
                <a:sym typeface="Calibri"/>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500" name="Google Shape;500;p32"/>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1"/>
              </a:buClr>
              <a:buSzPts val="4400"/>
            </a:pPr>
            <a:r>
              <a:rPr lang="en-US" dirty="0">
                <a:ea typeface="Calibri"/>
                <a:cs typeface="Calibri"/>
                <a:sym typeface="Calibri"/>
              </a:rPr>
              <a:t>Birth as Pathologic vs Physiologic</a:t>
            </a:r>
            <a:endParaRPr dirty="0"/>
          </a:p>
        </p:txBody>
      </p:sp>
      <p:grpSp>
        <p:nvGrpSpPr>
          <p:cNvPr id="502" name="Google Shape;502;p32"/>
          <p:cNvGrpSpPr/>
          <p:nvPr/>
        </p:nvGrpSpPr>
        <p:grpSpPr>
          <a:xfrm>
            <a:off x="2075410" y="1841851"/>
            <a:ext cx="8041179" cy="4508680"/>
            <a:chOff x="38" y="18879"/>
            <a:chExt cx="7886622" cy="4240094"/>
          </a:xfrm>
        </p:grpSpPr>
        <p:sp>
          <p:nvSpPr>
            <p:cNvPr id="503" name="Google Shape;503;p32"/>
            <p:cNvSpPr/>
            <p:nvPr/>
          </p:nvSpPr>
          <p:spPr>
            <a:xfrm>
              <a:off x="38" y="18879"/>
              <a:ext cx="3685337" cy="547200"/>
            </a:xfrm>
            <a:prstGeom prst="rect">
              <a:avLst/>
            </a:prstGeom>
            <a:solidFill>
              <a:srgbClr val="88C145"/>
            </a:solidFill>
            <a:ln w="12700" cap="flat" cmpd="sng">
              <a:solidFill>
                <a:srgbClr val="88C145"/>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04" name="Google Shape;504;p32"/>
            <p:cNvSpPr txBox="1"/>
            <p:nvPr/>
          </p:nvSpPr>
          <p:spPr>
            <a:xfrm>
              <a:off x="27052" y="37759"/>
              <a:ext cx="3685337" cy="547200"/>
            </a:xfrm>
            <a:prstGeom prst="rect">
              <a:avLst/>
            </a:prstGeom>
            <a:solidFill>
              <a:schemeClr val="accent3"/>
            </a:solidFill>
            <a:ln>
              <a:solidFill>
                <a:schemeClr val="accent3"/>
              </a:solidFill>
            </a:ln>
          </p:spPr>
          <p:txBody>
            <a:bodyPr spcFirstLastPara="1" wrap="square" lIns="135125" tIns="77200" rIns="135125" bIns="77200" anchor="ctr" anchorCtr="0">
              <a:noAutofit/>
            </a:bodyPr>
            <a:lstStyle/>
            <a:p>
              <a:pPr algn="ctr">
                <a:lnSpc>
                  <a:spcPct val="90000"/>
                </a:lnSpc>
                <a:buClr>
                  <a:srgbClr val="000000"/>
                </a:buClr>
                <a:buSzPts val="2400"/>
              </a:pPr>
              <a:r>
                <a:rPr lang="en-US" sz="2400">
                  <a:solidFill>
                    <a:schemeClr val="lt1"/>
                  </a:solidFill>
                  <a:latin typeface="Calibri"/>
                  <a:ea typeface="Calibri"/>
                  <a:cs typeface="Calibri"/>
                  <a:sym typeface="Calibri"/>
                </a:rPr>
                <a:t>Natural pathology exists:</a:t>
              </a:r>
              <a:endParaRPr sz="2400">
                <a:solidFill>
                  <a:schemeClr val="lt1"/>
                </a:solidFill>
                <a:latin typeface="Calibri"/>
                <a:ea typeface="Calibri"/>
                <a:cs typeface="Calibri"/>
                <a:sym typeface="Calibri"/>
              </a:endParaRPr>
            </a:p>
          </p:txBody>
        </p:sp>
        <p:sp>
          <p:nvSpPr>
            <p:cNvPr id="505" name="Google Shape;505;p32"/>
            <p:cNvSpPr/>
            <p:nvPr/>
          </p:nvSpPr>
          <p:spPr>
            <a:xfrm>
              <a:off x="27052" y="584959"/>
              <a:ext cx="3685337" cy="3496014"/>
            </a:xfrm>
            <a:prstGeom prst="rect">
              <a:avLst/>
            </a:prstGeom>
            <a:solidFill>
              <a:srgbClr val="DAE7CD">
                <a:alpha val="89411"/>
              </a:srgbClr>
            </a:solidFill>
            <a:ln w="12700" cap="flat" cmpd="sng">
              <a:solidFill>
                <a:srgbClr val="DAE7CD">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06" name="Google Shape;506;p32"/>
            <p:cNvSpPr txBox="1"/>
            <p:nvPr/>
          </p:nvSpPr>
          <p:spPr>
            <a:xfrm>
              <a:off x="27052" y="584959"/>
              <a:ext cx="3685337" cy="3496014"/>
            </a:xfrm>
            <a:prstGeom prst="rect">
              <a:avLst/>
            </a:prstGeom>
            <a:solidFill>
              <a:schemeClr val="tx2"/>
            </a:solidFill>
            <a:ln>
              <a:noFill/>
            </a:ln>
          </p:spPr>
          <p:txBody>
            <a:bodyPr spcFirstLastPara="1" wrap="square" lIns="101325" tIns="101325" rIns="135125" bIns="152000" anchor="t" anchorCtr="0">
              <a:noAutofit/>
            </a:bodyPr>
            <a:lstStyle/>
            <a:p>
              <a:pPr marL="171450" lvl="1" indent="-171450">
                <a:lnSpc>
                  <a:spcPct val="90000"/>
                </a:lnSpc>
                <a:buClr>
                  <a:schemeClr val="bg1"/>
                </a:buClr>
                <a:buSzPct val="100000"/>
                <a:buFont typeface="Calibri"/>
                <a:buChar char="•"/>
              </a:pPr>
              <a:r>
                <a:rPr lang="en-US" sz="2400" dirty="0">
                  <a:solidFill>
                    <a:schemeClr val="bg1"/>
                  </a:solidFill>
                  <a:latin typeface="Calibri"/>
                  <a:ea typeface="Calibri"/>
                  <a:cs typeface="Calibri"/>
                  <a:sym typeface="Calibri"/>
                </a:rPr>
                <a:t>Gestational hypertensive disorders</a:t>
              </a:r>
              <a:endParaRPr sz="2400" dirty="0">
                <a:solidFill>
                  <a:schemeClr val="bg1"/>
                </a:solidFill>
                <a:latin typeface="Arial"/>
                <a:ea typeface="Arial"/>
                <a:cs typeface="Arial"/>
                <a:sym typeface="Arial"/>
              </a:endParaRPr>
            </a:p>
            <a:p>
              <a:pPr marL="171450" lvl="1" indent="-171450">
                <a:lnSpc>
                  <a:spcPct val="90000"/>
                </a:lnSpc>
                <a:spcBef>
                  <a:spcPts val="285"/>
                </a:spcBef>
                <a:buClr>
                  <a:schemeClr val="bg1"/>
                </a:buClr>
                <a:buSzPct val="100000"/>
                <a:buFont typeface="Calibri"/>
                <a:buChar char="•"/>
              </a:pPr>
              <a:r>
                <a:rPr lang="en-US" sz="2400" dirty="0">
                  <a:solidFill>
                    <a:schemeClr val="bg1"/>
                  </a:solidFill>
                  <a:latin typeface="Calibri"/>
                  <a:ea typeface="Calibri"/>
                  <a:cs typeface="Calibri"/>
                  <a:sym typeface="Calibri"/>
                </a:rPr>
                <a:t>Diabetes Obesity</a:t>
              </a:r>
              <a:endParaRPr sz="2400" dirty="0">
                <a:solidFill>
                  <a:schemeClr val="bg1"/>
                </a:solidFill>
                <a:latin typeface="Arial"/>
                <a:ea typeface="Arial"/>
                <a:cs typeface="Arial"/>
                <a:sym typeface="Arial"/>
              </a:endParaRPr>
            </a:p>
            <a:p>
              <a:pPr marL="171450" lvl="1" indent="-171450">
                <a:lnSpc>
                  <a:spcPct val="90000"/>
                </a:lnSpc>
                <a:spcBef>
                  <a:spcPts val="285"/>
                </a:spcBef>
                <a:buClr>
                  <a:schemeClr val="bg1"/>
                </a:buClr>
                <a:buSzPct val="100000"/>
                <a:buFont typeface="Calibri"/>
                <a:buChar char="•"/>
              </a:pPr>
              <a:r>
                <a:rPr lang="en-US" sz="2400" dirty="0">
                  <a:solidFill>
                    <a:schemeClr val="bg1"/>
                  </a:solidFill>
                  <a:latin typeface="Calibri"/>
                  <a:ea typeface="Calibri"/>
                  <a:cs typeface="Calibri"/>
                  <a:sym typeface="Calibri"/>
                </a:rPr>
                <a:t>Placental abnormalities</a:t>
              </a:r>
              <a:endParaRPr sz="2400" dirty="0">
                <a:solidFill>
                  <a:schemeClr val="bg1"/>
                </a:solidFill>
                <a:latin typeface="Arial"/>
                <a:ea typeface="Arial"/>
                <a:cs typeface="Arial"/>
                <a:sym typeface="Arial"/>
              </a:endParaRPr>
            </a:p>
            <a:p>
              <a:pPr marL="171450" lvl="1" indent="-171450">
                <a:lnSpc>
                  <a:spcPct val="90000"/>
                </a:lnSpc>
                <a:spcBef>
                  <a:spcPts val="285"/>
                </a:spcBef>
                <a:buClr>
                  <a:schemeClr val="bg1"/>
                </a:buClr>
                <a:buSzPct val="100000"/>
                <a:buFont typeface="Calibri"/>
                <a:buChar char="•"/>
              </a:pPr>
              <a:r>
                <a:rPr lang="en-US" sz="2400" dirty="0">
                  <a:solidFill>
                    <a:schemeClr val="bg1"/>
                  </a:solidFill>
                  <a:latin typeface="Calibri"/>
                  <a:ea typeface="Calibri"/>
                  <a:cs typeface="Calibri"/>
                  <a:sym typeface="Calibri"/>
                </a:rPr>
                <a:t>Postpartum hemorrhage</a:t>
              </a:r>
              <a:endParaRPr sz="2400" dirty="0">
                <a:solidFill>
                  <a:schemeClr val="bg1"/>
                </a:solidFill>
                <a:latin typeface="Arial"/>
                <a:ea typeface="Arial"/>
                <a:cs typeface="Arial"/>
                <a:sym typeface="Arial"/>
              </a:endParaRPr>
            </a:p>
            <a:p>
              <a:pPr marL="171450" lvl="1" indent="-171450">
                <a:lnSpc>
                  <a:spcPct val="90000"/>
                </a:lnSpc>
                <a:spcBef>
                  <a:spcPts val="285"/>
                </a:spcBef>
                <a:buClr>
                  <a:schemeClr val="bg1"/>
                </a:buClr>
                <a:buSzPct val="100000"/>
                <a:buFont typeface="Calibri"/>
                <a:buChar char="•"/>
              </a:pPr>
              <a:r>
                <a:rPr lang="en-US" sz="2400" dirty="0">
                  <a:solidFill>
                    <a:schemeClr val="bg1"/>
                  </a:solidFill>
                  <a:latin typeface="Calibri"/>
                  <a:ea typeface="Calibri"/>
                  <a:cs typeface="Calibri"/>
                  <a:sym typeface="Calibri"/>
                </a:rPr>
                <a:t>Labor dysfunction</a:t>
              </a:r>
              <a:endParaRPr sz="2400" dirty="0">
                <a:solidFill>
                  <a:schemeClr val="bg1"/>
                </a:solidFill>
                <a:latin typeface="Arial"/>
                <a:ea typeface="Arial"/>
                <a:cs typeface="Arial"/>
                <a:sym typeface="Arial"/>
              </a:endParaRPr>
            </a:p>
          </p:txBody>
        </p:sp>
        <p:sp>
          <p:nvSpPr>
            <p:cNvPr id="507" name="Google Shape;507;p32"/>
            <p:cNvSpPr/>
            <p:nvPr/>
          </p:nvSpPr>
          <p:spPr>
            <a:xfrm>
              <a:off x="4201323" y="18879"/>
              <a:ext cx="3685337" cy="547200"/>
            </a:xfrm>
            <a:prstGeom prst="rect">
              <a:avLst/>
            </a:prstGeom>
            <a:solidFill>
              <a:srgbClr val="88C145"/>
            </a:solidFill>
            <a:ln w="12700" cap="flat" cmpd="sng">
              <a:solidFill>
                <a:srgbClr val="88C145"/>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08" name="Google Shape;508;p32"/>
            <p:cNvSpPr txBox="1"/>
            <p:nvPr/>
          </p:nvSpPr>
          <p:spPr>
            <a:xfrm>
              <a:off x="4201323" y="18879"/>
              <a:ext cx="3685337" cy="547200"/>
            </a:xfrm>
            <a:prstGeom prst="rect">
              <a:avLst/>
            </a:prstGeom>
            <a:solidFill>
              <a:schemeClr val="accent3"/>
            </a:solidFill>
            <a:ln>
              <a:noFill/>
            </a:ln>
          </p:spPr>
          <p:txBody>
            <a:bodyPr spcFirstLastPara="1" wrap="square" lIns="135125" tIns="77200" rIns="135125" bIns="77200" anchor="ctr" anchorCtr="0">
              <a:noAutofit/>
            </a:bodyPr>
            <a:lstStyle/>
            <a:p>
              <a:pPr algn="ctr">
                <a:lnSpc>
                  <a:spcPct val="90000"/>
                </a:lnSpc>
                <a:buClr>
                  <a:srgbClr val="000000"/>
                </a:buClr>
                <a:buSzPts val="2200"/>
              </a:pPr>
              <a:r>
                <a:rPr lang="en-US" sz="2200" dirty="0">
                  <a:solidFill>
                    <a:schemeClr val="lt1"/>
                  </a:solidFill>
                  <a:latin typeface="Calibri"/>
                  <a:ea typeface="Calibri"/>
                  <a:cs typeface="Calibri"/>
                  <a:sym typeface="Calibri"/>
                </a:rPr>
                <a:t>Iatrogenic pathology also exists:</a:t>
              </a:r>
              <a:endParaRPr sz="2200" dirty="0">
                <a:solidFill>
                  <a:schemeClr val="lt1"/>
                </a:solidFill>
                <a:latin typeface="Calibri"/>
                <a:ea typeface="Calibri"/>
                <a:cs typeface="Calibri"/>
                <a:sym typeface="Calibri"/>
              </a:endParaRPr>
            </a:p>
          </p:txBody>
        </p:sp>
        <p:sp>
          <p:nvSpPr>
            <p:cNvPr id="509" name="Google Shape;509;p32"/>
            <p:cNvSpPr/>
            <p:nvPr/>
          </p:nvSpPr>
          <p:spPr>
            <a:xfrm>
              <a:off x="4201323" y="566079"/>
              <a:ext cx="3685337" cy="3496014"/>
            </a:xfrm>
            <a:prstGeom prst="rect">
              <a:avLst/>
            </a:prstGeom>
            <a:solidFill>
              <a:srgbClr val="DAE7CD">
                <a:alpha val="89411"/>
              </a:srgbClr>
            </a:solidFill>
            <a:ln w="12700" cap="flat" cmpd="sng">
              <a:solidFill>
                <a:srgbClr val="DAE7CD">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10" name="Google Shape;510;p32"/>
            <p:cNvSpPr txBox="1"/>
            <p:nvPr/>
          </p:nvSpPr>
          <p:spPr>
            <a:xfrm>
              <a:off x="4201323" y="566079"/>
              <a:ext cx="3685337" cy="3692894"/>
            </a:xfrm>
            <a:prstGeom prst="rect">
              <a:avLst/>
            </a:prstGeom>
            <a:solidFill>
              <a:schemeClr val="tx2"/>
            </a:solidFill>
            <a:ln>
              <a:noFill/>
            </a:ln>
          </p:spPr>
          <p:txBody>
            <a:bodyPr spcFirstLastPara="1" wrap="square" lIns="101325" tIns="101325" rIns="135125" bIns="152000" anchor="t" anchorCtr="0">
              <a:noAutofit/>
            </a:bodyPr>
            <a:lstStyle/>
            <a:p>
              <a:pPr marL="171450" lvl="1" indent="-171450">
                <a:lnSpc>
                  <a:spcPct val="90000"/>
                </a:lnSpc>
                <a:buClr>
                  <a:schemeClr val="bg1"/>
                </a:buClr>
                <a:buSzPct val="100000"/>
                <a:buFont typeface="Calibri"/>
                <a:buChar char="•"/>
              </a:pPr>
              <a:r>
                <a:rPr lang="en-US" sz="2000" dirty="0">
                  <a:solidFill>
                    <a:schemeClr val="bg1"/>
                  </a:solidFill>
                  <a:latin typeface="Calibri"/>
                  <a:ea typeface="Calibri"/>
                  <a:cs typeface="Calibri"/>
                  <a:sym typeface="Calibri"/>
                </a:rPr>
                <a:t>Perineal lacerations from forceps</a:t>
              </a:r>
              <a:endParaRPr sz="2000" dirty="0">
                <a:solidFill>
                  <a:schemeClr val="bg1"/>
                </a:solidFill>
                <a:latin typeface="Arial"/>
                <a:ea typeface="Arial"/>
                <a:cs typeface="Arial"/>
                <a:sym typeface="Arial"/>
              </a:endParaRPr>
            </a:p>
            <a:p>
              <a:pPr marL="171450" lvl="1" indent="-171450">
                <a:lnSpc>
                  <a:spcPct val="90000"/>
                </a:lnSpc>
                <a:spcBef>
                  <a:spcPts val="285"/>
                </a:spcBef>
                <a:buClr>
                  <a:schemeClr val="bg1"/>
                </a:buClr>
                <a:buSzPct val="100000"/>
                <a:buFont typeface="Calibri"/>
                <a:buChar char="•"/>
              </a:pPr>
              <a:r>
                <a:rPr lang="en-US" sz="2000" dirty="0">
                  <a:solidFill>
                    <a:schemeClr val="bg1"/>
                  </a:solidFill>
                  <a:latin typeface="Calibri"/>
                  <a:ea typeface="Calibri"/>
                  <a:cs typeface="Calibri"/>
                  <a:sym typeface="Calibri"/>
                </a:rPr>
                <a:t>Episiotomies with extensions</a:t>
              </a:r>
              <a:endParaRPr sz="2000" dirty="0">
                <a:solidFill>
                  <a:schemeClr val="bg1"/>
                </a:solidFill>
                <a:latin typeface="Arial"/>
                <a:ea typeface="Arial"/>
                <a:cs typeface="Arial"/>
                <a:sym typeface="Arial"/>
              </a:endParaRPr>
            </a:p>
            <a:p>
              <a:pPr marL="171450" lvl="1" indent="-171450">
                <a:lnSpc>
                  <a:spcPct val="90000"/>
                </a:lnSpc>
                <a:spcBef>
                  <a:spcPts val="285"/>
                </a:spcBef>
                <a:buClr>
                  <a:schemeClr val="bg1"/>
                </a:buClr>
                <a:buSzPct val="100000"/>
                <a:buFont typeface="Calibri"/>
                <a:buChar char="•"/>
              </a:pPr>
              <a:r>
                <a:rPr lang="en-US" sz="2000" dirty="0">
                  <a:solidFill>
                    <a:schemeClr val="bg1"/>
                  </a:solidFill>
                  <a:latin typeface="Calibri"/>
                  <a:ea typeface="Calibri"/>
                  <a:cs typeface="Calibri"/>
                  <a:sym typeface="Calibri"/>
                </a:rPr>
                <a:t>Cesarean section complications (including risks to future pregnancies)</a:t>
              </a:r>
              <a:endParaRPr sz="2000" dirty="0">
                <a:solidFill>
                  <a:schemeClr val="bg1"/>
                </a:solidFill>
                <a:latin typeface="Arial"/>
                <a:ea typeface="Arial"/>
                <a:cs typeface="Arial"/>
                <a:sym typeface="Arial"/>
              </a:endParaRPr>
            </a:p>
            <a:p>
              <a:pPr marL="171450" lvl="1" indent="-171450">
                <a:lnSpc>
                  <a:spcPct val="90000"/>
                </a:lnSpc>
                <a:spcBef>
                  <a:spcPts val="285"/>
                </a:spcBef>
                <a:buClr>
                  <a:schemeClr val="bg1"/>
                </a:buClr>
                <a:buSzPct val="100000"/>
                <a:buFont typeface="Calibri"/>
                <a:buChar char="•"/>
              </a:pPr>
              <a:r>
                <a:rPr lang="en-US" sz="2000" dirty="0">
                  <a:solidFill>
                    <a:schemeClr val="bg1"/>
                  </a:solidFill>
                  <a:latin typeface="Calibri"/>
                  <a:ea typeface="Calibri"/>
                  <a:cs typeface="Calibri"/>
                  <a:sym typeface="Calibri"/>
                </a:rPr>
                <a:t>Failure to recognize pathologic changes</a:t>
              </a:r>
              <a:endParaRPr sz="2000" dirty="0">
                <a:solidFill>
                  <a:schemeClr val="bg1"/>
                </a:solidFill>
                <a:latin typeface="Arial"/>
                <a:ea typeface="Arial"/>
                <a:cs typeface="Arial"/>
                <a:sym typeface="Arial"/>
              </a:endParaRPr>
            </a:p>
            <a:p>
              <a:pPr marL="171450" lvl="1" indent="-171450">
                <a:lnSpc>
                  <a:spcPct val="90000"/>
                </a:lnSpc>
                <a:spcBef>
                  <a:spcPts val="285"/>
                </a:spcBef>
                <a:buClr>
                  <a:schemeClr val="bg1"/>
                </a:buClr>
                <a:buSzPct val="100000"/>
                <a:buFont typeface="Calibri"/>
                <a:buChar char="•"/>
              </a:pPr>
              <a:r>
                <a:rPr lang="en-US" sz="2000" dirty="0">
                  <a:solidFill>
                    <a:schemeClr val="bg1"/>
                  </a:solidFill>
                  <a:latin typeface="Calibri"/>
                  <a:ea typeface="Calibri"/>
                  <a:cs typeface="Calibri"/>
                  <a:sym typeface="Calibri"/>
                </a:rPr>
                <a:t>Failure to recognize normal physiologic variation</a:t>
              </a:r>
              <a:endParaRPr sz="2000" dirty="0">
                <a:solidFill>
                  <a:schemeClr val="bg1"/>
                </a:solidFill>
                <a:latin typeface="Arial"/>
                <a:ea typeface="Arial"/>
                <a:cs typeface="Arial"/>
                <a:sym typeface="Arial"/>
              </a:endParaRPr>
            </a:p>
            <a:p>
              <a:pPr marL="171450" lvl="1" indent="-171450">
                <a:lnSpc>
                  <a:spcPct val="90000"/>
                </a:lnSpc>
                <a:spcBef>
                  <a:spcPts val="285"/>
                </a:spcBef>
                <a:buClr>
                  <a:schemeClr val="bg1"/>
                </a:buClr>
                <a:buSzPct val="100000"/>
                <a:buFont typeface="Calibri"/>
                <a:buChar char="•"/>
              </a:pPr>
              <a:r>
                <a:rPr lang="en-US" sz="2000" dirty="0">
                  <a:solidFill>
                    <a:schemeClr val="bg1"/>
                  </a:solidFill>
                  <a:latin typeface="Calibri"/>
                  <a:ea typeface="Calibri"/>
                  <a:cs typeface="Calibri"/>
                  <a:sym typeface="Calibri"/>
                </a:rPr>
                <a:t>Postpartum hemorrhage</a:t>
              </a:r>
              <a:endParaRPr sz="2000" dirty="0">
                <a:solidFill>
                  <a:schemeClr val="bg1"/>
                </a:solidFill>
                <a:latin typeface="Arial"/>
                <a:ea typeface="Arial"/>
                <a:cs typeface="Arial"/>
                <a:sym typeface="Arial"/>
              </a:endParaRPr>
            </a:p>
            <a:p>
              <a:pPr marL="171450" lvl="1" indent="-171450">
                <a:lnSpc>
                  <a:spcPct val="90000"/>
                </a:lnSpc>
                <a:spcBef>
                  <a:spcPts val="285"/>
                </a:spcBef>
                <a:buClr>
                  <a:schemeClr val="bg1"/>
                </a:buClr>
                <a:buSzPct val="100000"/>
                <a:buFont typeface="Calibri"/>
                <a:buChar char="•"/>
              </a:pPr>
              <a:r>
                <a:rPr lang="en-US" sz="2000" dirty="0">
                  <a:solidFill>
                    <a:schemeClr val="bg1"/>
                  </a:solidFill>
                  <a:latin typeface="Calibri"/>
                  <a:ea typeface="Calibri"/>
                  <a:cs typeface="Calibri"/>
                  <a:sym typeface="Calibri"/>
                </a:rPr>
                <a:t>Labor dysfunction</a:t>
              </a:r>
              <a:endParaRPr sz="2000" dirty="0">
                <a:solidFill>
                  <a:schemeClr val="bg1"/>
                </a:solidFill>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7" name="Google Shape;517;p33"/>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1"/>
              </a:buClr>
              <a:buSzPts val="3400"/>
            </a:pPr>
            <a:r>
              <a:rPr lang="en-US" dirty="0"/>
              <a:t>Birth as Pathologic vs Physiologic</a:t>
            </a:r>
            <a:endParaRPr dirty="0"/>
          </a:p>
        </p:txBody>
      </p:sp>
      <p:grpSp>
        <p:nvGrpSpPr>
          <p:cNvPr id="519" name="Google Shape;519;p33"/>
          <p:cNvGrpSpPr/>
          <p:nvPr/>
        </p:nvGrpSpPr>
        <p:grpSpPr>
          <a:xfrm>
            <a:off x="2152689" y="1886360"/>
            <a:ext cx="7886622" cy="4071689"/>
            <a:chOff x="38" y="4642"/>
            <a:chExt cx="7886622" cy="4071689"/>
          </a:xfrm>
        </p:grpSpPr>
        <p:sp>
          <p:nvSpPr>
            <p:cNvPr id="520" name="Google Shape;520;p33"/>
            <p:cNvSpPr/>
            <p:nvPr/>
          </p:nvSpPr>
          <p:spPr>
            <a:xfrm>
              <a:off x="38" y="4642"/>
              <a:ext cx="3685337" cy="662400"/>
            </a:xfrm>
            <a:prstGeom prst="rect">
              <a:avLst/>
            </a:prstGeom>
            <a:gradFill>
              <a:gsLst>
                <a:gs pos="0">
                  <a:srgbClr val="94C75F"/>
                </a:gs>
                <a:gs pos="50000">
                  <a:srgbClr val="88C63E"/>
                </a:gs>
                <a:gs pos="100000">
                  <a:srgbClr val="77B630"/>
                </a:gs>
              </a:gsLst>
              <a:lin ang="5400000" scaled="0"/>
            </a:gradFill>
            <a:ln w="9525" cap="flat" cmpd="sng">
              <a:solidFill>
                <a:srgbClr val="88C145"/>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21" name="Google Shape;521;p33"/>
            <p:cNvSpPr txBox="1"/>
            <p:nvPr/>
          </p:nvSpPr>
          <p:spPr>
            <a:xfrm>
              <a:off x="38" y="4642"/>
              <a:ext cx="3685337" cy="662400"/>
            </a:xfrm>
            <a:prstGeom prst="rect">
              <a:avLst/>
            </a:prstGeom>
            <a:solidFill>
              <a:schemeClr val="accent3"/>
            </a:solidFill>
            <a:ln>
              <a:noFill/>
            </a:ln>
          </p:spPr>
          <p:txBody>
            <a:bodyPr spcFirstLastPara="1" wrap="square" lIns="163575" tIns="93450" rIns="163575" bIns="93450" anchor="ctr" anchorCtr="0">
              <a:noAutofit/>
            </a:bodyPr>
            <a:lstStyle/>
            <a:p>
              <a:pPr algn="ctr">
                <a:lnSpc>
                  <a:spcPct val="90000"/>
                </a:lnSpc>
                <a:buClr>
                  <a:srgbClr val="000000"/>
                </a:buClr>
                <a:buSzPts val="2300"/>
              </a:pPr>
              <a:r>
                <a:rPr lang="en-US" sz="2300">
                  <a:solidFill>
                    <a:schemeClr val="lt1"/>
                  </a:solidFill>
                  <a:latin typeface="Calibri"/>
                  <a:ea typeface="Calibri"/>
                  <a:cs typeface="Calibri"/>
                  <a:sym typeface="Calibri"/>
                </a:rPr>
                <a:t>Physiologic</a:t>
              </a:r>
              <a:endParaRPr sz="1400">
                <a:solidFill>
                  <a:srgbClr val="000000"/>
                </a:solidFill>
                <a:latin typeface="Arial"/>
                <a:ea typeface="Arial"/>
                <a:cs typeface="Arial"/>
                <a:sym typeface="Arial"/>
              </a:endParaRPr>
            </a:p>
          </p:txBody>
        </p:sp>
        <p:sp>
          <p:nvSpPr>
            <p:cNvPr id="522" name="Google Shape;522;p33"/>
            <p:cNvSpPr/>
            <p:nvPr/>
          </p:nvSpPr>
          <p:spPr>
            <a:xfrm>
              <a:off x="38" y="667042"/>
              <a:ext cx="3685337" cy="3409289"/>
            </a:xfrm>
            <a:prstGeom prst="rect">
              <a:avLst/>
            </a:prstGeom>
            <a:solidFill>
              <a:srgbClr val="DAE7CD">
                <a:alpha val="89411"/>
              </a:srgbClr>
            </a:solidFill>
            <a:ln w="9525" cap="flat" cmpd="sng">
              <a:solidFill>
                <a:srgbClr val="DAE7CD">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23" name="Google Shape;523;p33"/>
            <p:cNvSpPr txBox="1"/>
            <p:nvPr/>
          </p:nvSpPr>
          <p:spPr>
            <a:xfrm>
              <a:off x="38" y="667042"/>
              <a:ext cx="3685337" cy="3409289"/>
            </a:xfrm>
            <a:prstGeom prst="rect">
              <a:avLst/>
            </a:prstGeom>
            <a:solidFill>
              <a:schemeClr val="tx2"/>
            </a:solidFill>
            <a:ln>
              <a:noFill/>
            </a:ln>
          </p:spPr>
          <p:txBody>
            <a:bodyPr spcFirstLastPara="1" wrap="square" lIns="122675" tIns="122675" rIns="163575" bIns="184000" anchor="t" anchorCtr="0">
              <a:noAutofit/>
            </a:bodyPr>
            <a:lstStyle/>
            <a:p>
              <a:pPr marL="228600" lvl="1" indent="-228600">
                <a:lnSpc>
                  <a:spcPct val="90000"/>
                </a:lnSpc>
                <a:buClr>
                  <a:schemeClr val="bg1"/>
                </a:buClr>
                <a:buSzPts val="2300"/>
                <a:buFont typeface="Calibri"/>
                <a:buChar char="•"/>
              </a:pPr>
              <a:r>
                <a:rPr lang="en-US" sz="2300" dirty="0">
                  <a:solidFill>
                    <a:schemeClr val="bg1"/>
                  </a:solidFill>
                  <a:latin typeface="Calibri"/>
                  <a:ea typeface="Calibri"/>
                  <a:cs typeface="Calibri"/>
                  <a:sym typeface="Calibri"/>
                </a:rPr>
                <a:t>Spontaneous onset and progression of labor</a:t>
              </a:r>
              <a:endParaRPr sz="1400" dirty="0">
                <a:solidFill>
                  <a:schemeClr val="bg1"/>
                </a:solidFill>
                <a:latin typeface="Arial"/>
                <a:ea typeface="Arial"/>
                <a:cs typeface="Arial"/>
                <a:sym typeface="Arial"/>
              </a:endParaRPr>
            </a:p>
            <a:p>
              <a:pPr marL="228600" lvl="1" indent="-228600">
                <a:lnSpc>
                  <a:spcPct val="90000"/>
                </a:lnSpc>
                <a:spcBef>
                  <a:spcPts val="345"/>
                </a:spcBef>
                <a:buClr>
                  <a:schemeClr val="bg1"/>
                </a:buClr>
                <a:buSzPts val="2300"/>
                <a:buFont typeface="Calibri"/>
                <a:buChar char="•"/>
              </a:pPr>
              <a:r>
                <a:rPr lang="en-US" sz="2300" dirty="0">
                  <a:solidFill>
                    <a:schemeClr val="bg1"/>
                  </a:solidFill>
                  <a:latin typeface="Calibri"/>
                  <a:ea typeface="Calibri"/>
                  <a:cs typeface="Calibri"/>
                  <a:sym typeface="Calibri"/>
                </a:rPr>
                <a:t>Results in vaginal birth of infant and placenta</a:t>
              </a:r>
              <a:endParaRPr sz="1400" dirty="0">
                <a:solidFill>
                  <a:schemeClr val="bg1"/>
                </a:solidFill>
                <a:latin typeface="Arial"/>
                <a:ea typeface="Arial"/>
                <a:cs typeface="Arial"/>
                <a:sym typeface="Arial"/>
              </a:endParaRPr>
            </a:p>
            <a:p>
              <a:pPr marL="228600" lvl="1" indent="-228600">
                <a:lnSpc>
                  <a:spcPct val="90000"/>
                </a:lnSpc>
                <a:spcBef>
                  <a:spcPts val="345"/>
                </a:spcBef>
                <a:buClr>
                  <a:schemeClr val="bg1"/>
                </a:buClr>
                <a:buSzPts val="2300"/>
                <a:buFont typeface="Calibri"/>
                <a:buChar char="•"/>
              </a:pPr>
              <a:r>
                <a:rPr lang="en-US" sz="2300" dirty="0">
                  <a:solidFill>
                    <a:schemeClr val="bg1"/>
                  </a:solidFill>
                  <a:latin typeface="Calibri"/>
                  <a:ea typeface="Calibri"/>
                  <a:cs typeface="Calibri"/>
                  <a:sym typeface="Calibri"/>
                </a:rPr>
                <a:t>Physiologic blood loss</a:t>
              </a:r>
              <a:endParaRPr sz="1400" dirty="0">
                <a:solidFill>
                  <a:schemeClr val="bg1"/>
                </a:solidFill>
                <a:latin typeface="Arial"/>
                <a:ea typeface="Arial"/>
                <a:cs typeface="Arial"/>
                <a:sym typeface="Arial"/>
              </a:endParaRPr>
            </a:p>
            <a:p>
              <a:pPr marL="228600" lvl="1" indent="-228600">
                <a:lnSpc>
                  <a:spcPct val="90000"/>
                </a:lnSpc>
                <a:spcBef>
                  <a:spcPts val="345"/>
                </a:spcBef>
                <a:buClr>
                  <a:schemeClr val="bg1"/>
                </a:buClr>
                <a:buSzPts val="2300"/>
                <a:buFont typeface="Calibri"/>
                <a:buChar char="•"/>
              </a:pPr>
              <a:r>
                <a:rPr lang="en-US" sz="2300" dirty="0">
                  <a:solidFill>
                    <a:schemeClr val="bg1"/>
                  </a:solidFill>
                  <a:latin typeface="Calibri"/>
                  <a:ea typeface="Calibri"/>
                  <a:cs typeface="Calibri"/>
                  <a:sym typeface="Calibri"/>
                </a:rPr>
                <a:t>Promotes optimal newborn transition</a:t>
              </a:r>
              <a:endParaRPr sz="1400" dirty="0">
                <a:solidFill>
                  <a:schemeClr val="bg1"/>
                </a:solidFill>
                <a:latin typeface="Arial"/>
                <a:ea typeface="Arial"/>
                <a:cs typeface="Arial"/>
                <a:sym typeface="Arial"/>
              </a:endParaRPr>
            </a:p>
            <a:p>
              <a:pPr marL="228600" lvl="1" indent="-228600">
                <a:lnSpc>
                  <a:spcPct val="90000"/>
                </a:lnSpc>
                <a:spcBef>
                  <a:spcPts val="345"/>
                </a:spcBef>
                <a:buClr>
                  <a:schemeClr val="bg1"/>
                </a:buClr>
                <a:buSzPts val="2300"/>
                <a:buFont typeface="Calibri"/>
                <a:buChar char="•"/>
              </a:pPr>
              <a:r>
                <a:rPr lang="en-US" sz="2300" dirty="0">
                  <a:solidFill>
                    <a:schemeClr val="bg1"/>
                  </a:solidFill>
                  <a:latin typeface="Calibri"/>
                  <a:ea typeface="Calibri"/>
                  <a:cs typeface="Calibri"/>
                  <a:sym typeface="Calibri"/>
                </a:rPr>
                <a:t>Supports early initiation of breastfeeding</a:t>
              </a:r>
              <a:endParaRPr sz="1400" dirty="0">
                <a:solidFill>
                  <a:schemeClr val="bg1"/>
                </a:solidFill>
                <a:latin typeface="Arial"/>
                <a:ea typeface="Arial"/>
                <a:cs typeface="Arial"/>
                <a:sym typeface="Arial"/>
              </a:endParaRPr>
            </a:p>
          </p:txBody>
        </p:sp>
        <p:sp>
          <p:nvSpPr>
            <p:cNvPr id="524" name="Google Shape;524;p33"/>
            <p:cNvSpPr/>
            <p:nvPr/>
          </p:nvSpPr>
          <p:spPr>
            <a:xfrm>
              <a:off x="4201323" y="4642"/>
              <a:ext cx="3685337" cy="662400"/>
            </a:xfrm>
            <a:prstGeom prst="rect">
              <a:avLst/>
            </a:prstGeom>
            <a:gradFill>
              <a:gsLst>
                <a:gs pos="0">
                  <a:srgbClr val="55B7D3"/>
                </a:gs>
                <a:gs pos="50000">
                  <a:srgbClr val="2AB3D5"/>
                </a:gs>
                <a:gs pos="100000">
                  <a:srgbClr val="1DA2C4"/>
                </a:gs>
              </a:gsLst>
              <a:lin ang="5400000" scaled="0"/>
            </a:gradFill>
            <a:ln w="9525" cap="flat" cmpd="sng">
              <a:solidFill>
                <a:srgbClr val="33AFCE"/>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25" name="Google Shape;525;p33"/>
            <p:cNvSpPr txBox="1"/>
            <p:nvPr/>
          </p:nvSpPr>
          <p:spPr>
            <a:xfrm>
              <a:off x="4201323" y="4642"/>
              <a:ext cx="3685337" cy="662400"/>
            </a:xfrm>
            <a:prstGeom prst="rect">
              <a:avLst/>
            </a:prstGeom>
            <a:solidFill>
              <a:schemeClr val="accent3"/>
            </a:solidFill>
            <a:ln>
              <a:noFill/>
            </a:ln>
          </p:spPr>
          <p:txBody>
            <a:bodyPr spcFirstLastPara="1" wrap="square" lIns="163575" tIns="93450" rIns="163575" bIns="93450" anchor="ctr" anchorCtr="0">
              <a:noAutofit/>
            </a:bodyPr>
            <a:lstStyle/>
            <a:p>
              <a:pPr algn="ctr">
                <a:lnSpc>
                  <a:spcPct val="90000"/>
                </a:lnSpc>
                <a:buClr>
                  <a:srgbClr val="000000"/>
                </a:buClr>
                <a:buSzPts val="2300"/>
              </a:pPr>
              <a:r>
                <a:rPr lang="en-US" sz="2300" dirty="0">
                  <a:solidFill>
                    <a:schemeClr val="lt1"/>
                  </a:solidFill>
                  <a:latin typeface="Calibri"/>
                  <a:ea typeface="Calibri"/>
                  <a:cs typeface="Calibri"/>
                  <a:sym typeface="Calibri"/>
                </a:rPr>
                <a:t>Physiologic does not include</a:t>
              </a:r>
              <a:endParaRPr sz="1400" dirty="0">
                <a:solidFill>
                  <a:srgbClr val="000000"/>
                </a:solidFill>
                <a:latin typeface="Arial"/>
                <a:ea typeface="Arial"/>
                <a:cs typeface="Arial"/>
                <a:sym typeface="Arial"/>
              </a:endParaRPr>
            </a:p>
          </p:txBody>
        </p:sp>
        <p:sp>
          <p:nvSpPr>
            <p:cNvPr id="526" name="Google Shape;526;p33"/>
            <p:cNvSpPr/>
            <p:nvPr/>
          </p:nvSpPr>
          <p:spPr>
            <a:xfrm>
              <a:off x="4201323" y="667042"/>
              <a:ext cx="3685337" cy="3409289"/>
            </a:xfrm>
            <a:prstGeom prst="rect">
              <a:avLst/>
            </a:prstGeom>
            <a:solidFill>
              <a:srgbClr val="CCE3ED">
                <a:alpha val="89411"/>
              </a:srgbClr>
            </a:solidFill>
            <a:ln w="9525" cap="flat" cmpd="sng">
              <a:solidFill>
                <a:srgbClr val="CCE3ED">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27" name="Google Shape;527;p33"/>
            <p:cNvSpPr txBox="1"/>
            <p:nvPr/>
          </p:nvSpPr>
          <p:spPr>
            <a:xfrm>
              <a:off x="4201323" y="667042"/>
              <a:ext cx="3685337" cy="3409289"/>
            </a:xfrm>
            <a:prstGeom prst="rect">
              <a:avLst/>
            </a:prstGeom>
            <a:solidFill>
              <a:schemeClr val="tx2"/>
            </a:solidFill>
            <a:ln>
              <a:noFill/>
            </a:ln>
          </p:spPr>
          <p:txBody>
            <a:bodyPr spcFirstLastPara="1" wrap="square" lIns="122675" tIns="122675" rIns="163575" bIns="184000" anchor="t" anchorCtr="0">
              <a:noAutofit/>
            </a:bodyPr>
            <a:lstStyle/>
            <a:p>
              <a:pPr marL="228600" lvl="1" indent="-228600">
                <a:lnSpc>
                  <a:spcPct val="90000"/>
                </a:lnSpc>
                <a:buClr>
                  <a:schemeClr val="bg1"/>
                </a:buClr>
                <a:buSzPts val="2300"/>
                <a:buFont typeface="Calibri"/>
                <a:buChar char="•"/>
              </a:pPr>
              <a:r>
                <a:rPr lang="en-US" sz="2300" dirty="0">
                  <a:solidFill>
                    <a:schemeClr val="bg1"/>
                  </a:solidFill>
                  <a:latin typeface="Calibri"/>
                  <a:ea typeface="Calibri"/>
                  <a:cs typeface="Calibri"/>
                  <a:sym typeface="Calibri"/>
                </a:rPr>
                <a:t>Epidural or opiates</a:t>
              </a:r>
              <a:endParaRPr sz="1400" dirty="0">
                <a:solidFill>
                  <a:schemeClr val="bg1"/>
                </a:solidFill>
                <a:latin typeface="Arial"/>
                <a:ea typeface="Arial"/>
                <a:cs typeface="Arial"/>
                <a:sym typeface="Arial"/>
              </a:endParaRPr>
            </a:p>
            <a:p>
              <a:pPr marL="228600" lvl="1" indent="-228600">
                <a:lnSpc>
                  <a:spcPct val="90000"/>
                </a:lnSpc>
                <a:spcBef>
                  <a:spcPts val="345"/>
                </a:spcBef>
                <a:buClr>
                  <a:schemeClr val="bg1"/>
                </a:buClr>
                <a:buSzPts val="2300"/>
                <a:buFont typeface="Calibri"/>
                <a:buChar char="•"/>
              </a:pPr>
              <a:r>
                <a:rPr lang="en-US" sz="2300" dirty="0">
                  <a:solidFill>
                    <a:schemeClr val="bg1"/>
                  </a:solidFill>
                  <a:latin typeface="Calibri"/>
                  <a:ea typeface="Calibri"/>
                  <a:cs typeface="Calibri"/>
                  <a:sym typeface="Calibri"/>
                </a:rPr>
                <a:t>Episiotomy</a:t>
              </a:r>
              <a:endParaRPr sz="1400" dirty="0">
                <a:solidFill>
                  <a:schemeClr val="bg1"/>
                </a:solidFill>
                <a:latin typeface="Arial"/>
                <a:ea typeface="Arial"/>
                <a:cs typeface="Arial"/>
                <a:sym typeface="Arial"/>
              </a:endParaRPr>
            </a:p>
            <a:p>
              <a:pPr marL="228600" lvl="1" indent="-228600">
                <a:lnSpc>
                  <a:spcPct val="90000"/>
                </a:lnSpc>
                <a:spcBef>
                  <a:spcPts val="345"/>
                </a:spcBef>
                <a:buClr>
                  <a:schemeClr val="bg1"/>
                </a:buClr>
                <a:buSzPts val="2300"/>
                <a:buFont typeface="Calibri"/>
                <a:buChar char="•"/>
              </a:pPr>
              <a:r>
                <a:rPr lang="en-US" sz="2300" dirty="0">
                  <a:solidFill>
                    <a:schemeClr val="bg1"/>
                  </a:solidFill>
                  <a:latin typeface="Calibri"/>
                  <a:ea typeface="Calibri"/>
                  <a:cs typeface="Calibri"/>
                  <a:sym typeface="Calibri"/>
                </a:rPr>
                <a:t>Induction or augmentation</a:t>
              </a:r>
              <a:endParaRPr sz="1400" dirty="0">
                <a:solidFill>
                  <a:schemeClr val="bg1"/>
                </a:solidFill>
                <a:latin typeface="Arial"/>
                <a:ea typeface="Arial"/>
                <a:cs typeface="Arial"/>
                <a:sym typeface="Arial"/>
              </a:endParaRPr>
            </a:p>
            <a:p>
              <a:pPr marL="228600" lvl="1" indent="-228600">
                <a:lnSpc>
                  <a:spcPct val="90000"/>
                </a:lnSpc>
                <a:spcBef>
                  <a:spcPts val="345"/>
                </a:spcBef>
                <a:buClr>
                  <a:schemeClr val="bg1"/>
                </a:buClr>
                <a:buSzPts val="2300"/>
                <a:buFont typeface="Calibri"/>
                <a:buChar char="•"/>
              </a:pPr>
              <a:r>
                <a:rPr lang="en-US" sz="2300" dirty="0">
                  <a:solidFill>
                    <a:schemeClr val="bg1"/>
                  </a:solidFill>
                  <a:latin typeface="Calibri"/>
                  <a:ea typeface="Calibri"/>
                  <a:cs typeface="Calibri"/>
                  <a:sym typeface="Calibri"/>
                </a:rPr>
                <a:t>Nutritional deprivation</a:t>
              </a:r>
              <a:endParaRPr sz="1400" dirty="0">
                <a:solidFill>
                  <a:schemeClr val="bg1"/>
                </a:solidFill>
                <a:latin typeface="Arial"/>
                <a:ea typeface="Arial"/>
                <a:cs typeface="Arial"/>
                <a:sym typeface="Arial"/>
              </a:endParaRPr>
            </a:p>
            <a:p>
              <a:pPr marL="228600" lvl="1" indent="-228600">
                <a:lnSpc>
                  <a:spcPct val="90000"/>
                </a:lnSpc>
                <a:spcBef>
                  <a:spcPts val="345"/>
                </a:spcBef>
                <a:buClr>
                  <a:schemeClr val="bg1"/>
                </a:buClr>
                <a:buSzPts val="2300"/>
                <a:buFont typeface="Calibri"/>
                <a:buChar char="•"/>
              </a:pPr>
              <a:r>
                <a:rPr lang="en-US" sz="2300" dirty="0">
                  <a:solidFill>
                    <a:schemeClr val="bg1"/>
                  </a:solidFill>
                  <a:latin typeface="Calibri"/>
                  <a:ea typeface="Calibri"/>
                  <a:cs typeface="Calibri"/>
                  <a:sym typeface="Calibri"/>
                </a:rPr>
                <a:t>Restriction of movement</a:t>
              </a:r>
              <a:endParaRPr sz="1400" dirty="0">
                <a:solidFill>
                  <a:schemeClr val="bg1"/>
                </a:solidFill>
                <a:latin typeface="Arial"/>
                <a:ea typeface="Arial"/>
                <a:cs typeface="Arial"/>
                <a:sym typeface="Aria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4" name="Google Shape;534;p34"/>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buSzPts val="3400"/>
            </a:pPr>
            <a:r>
              <a:rPr lang="en-US" dirty="0"/>
              <a:t>Location of Birth</a:t>
            </a:r>
            <a:endParaRPr dirty="0">
              <a:solidFill>
                <a:schemeClr val="dk1"/>
              </a:solidFill>
            </a:endParaRPr>
          </a:p>
        </p:txBody>
      </p:sp>
      <p:sp>
        <p:nvSpPr>
          <p:cNvPr id="536" name="Google Shape;536;p34"/>
          <p:cNvSpPr txBox="1">
            <a:spLocks noGrp="1"/>
          </p:cNvSpPr>
          <p:nvPr>
            <p:ph sz="half" idx="1"/>
          </p:nvPr>
        </p:nvSpPr>
        <p:spPr>
          <a:prstGeom prst="rect">
            <a:avLst/>
          </a:prstGeom>
          <a:noFill/>
          <a:ln>
            <a:noFill/>
          </a:ln>
        </p:spPr>
        <p:txBody>
          <a:bodyPr spcFirstLastPara="1" vert="horz" wrap="square" lIns="91425" tIns="45700" rIns="91425" bIns="45700" rtlCol="0" anchor="t" anchorCtr="0">
            <a:noAutofit/>
          </a:bodyPr>
          <a:lstStyle/>
          <a:p>
            <a:pPr>
              <a:lnSpc>
                <a:spcPct val="70000"/>
              </a:lnSpc>
              <a:spcBef>
                <a:spcPts val="0"/>
              </a:spcBef>
              <a:buClr>
                <a:schemeClr val="accent3"/>
              </a:buClr>
              <a:buSzPts val="1960"/>
            </a:pPr>
            <a:r>
              <a:rPr lang="en-US" sz="2200" dirty="0">
                <a:solidFill>
                  <a:schemeClr val="accent3"/>
                </a:solidFill>
                <a:ea typeface="Calibri"/>
                <a:cs typeface="Calibri"/>
                <a:sym typeface="Calibri"/>
              </a:rPr>
              <a:t>AMA, Medial Association House of Delegates 2008 </a:t>
            </a:r>
            <a:endParaRPr sz="2200" dirty="0">
              <a:solidFill>
                <a:schemeClr val="accent3"/>
              </a:solidFill>
              <a:ea typeface="Calibri"/>
              <a:cs typeface="Calibri"/>
              <a:sym typeface="Calibri"/>
            </a:endParaRPr>
          </a:p>
          <a:p>
            <a:pPr lvl="1">
              <a:lnSpc>
                <a:spcPct val="70000"/>
              </a:lnSpc>
              <a:buClr>
                <a:schemeClr val="accent3"/>
              </a:buClr>
              <a:buSzPts val="1679"/>
              <a:buChar char="•"/>
            </a:pPr>
            <a:r>
              <a:rPr lang="en-US" sz="2200" dirty="0">
                <a:solidFill>
                  <a:schemeClr val="accent3"/>
                </a:solidFill>
                <a:ea typeface="Calibri"/>
                <a:cs typeface="Calibri"/>
                <a:sym typeface="Calibri"/>
              </a:rPr>
              <a:t>Three separate resolutions to	</a:t>
            </a:r>
            <a:endParaRPr sz="2200" dirty="0">
              <a:solidFill>
                <a:schemeClr val="accent3"/>
              </a:solidFill>
              <a:ea typeface="Calibri"/>
              <a:cs typeface="Calibri"/>
              <a:sym typeface="Calibri"/>
            </a:endParaRPr>
          </a:p>
          <a:p>
            <a:pPr lvl="2">
              <a:lnSpc>
                <a:spcPct val="70000"/>
              </a:lnSpc>
              <a:buClr>
                <a:schemeClr val="accent3"/>
              </a:buClr>
              <a:buSzPts val="1400"/>
              <a:buChar char="•"/>
            </a:pPr>
            <a:r>
              <a:rPr lang="en-US" sz="2200" dirty="0">
                <a:solidFill>
                  <a:schemeClr val="accent3"/>
                </a:solidFill>
                <a:ea typeface="Calibri"/>
                <a:cs typeface="Calibri"/>
                <a:sym typeface="Calibri"/>
              </a:rPr>
              <a:t>limit the scope of practice of midwifery</a:t>
            </a:r>
            <a:endParaRPr sz="2200" dirty="0">
              <a:solidFill>
                <a:schemeClr val="accent3"/>
              </a:solidFill>
              <a:ea typeface="Calibri"/>
              <a:cs typeface="Calibri"/>
              <a:sym typeface="Calibri"/>
            </a:endParaRPr>
          </a:p>
          <a:p>
            <a:pPr lvl="2">
              <a:lnSpc>
                <a:spcPct val="70000"/>
              </a:lnSpc>
              <a:buClr>
                <a:schemeClr val="accent3"/>
              </a:buClr>
              <a:buSzPts val="1400"/>
              <a:buChar char="•"/>
            </a:pPr>
            <a:r>
              <a:rPr lang="en-US" sz="2200" dirty="0">
                <a:solidFill>
                  <a:schemeClr val="accent3"/>
                </a:solidFill>
                <a:ea typeface="Calibri"/>
                <a:cs typeface="Calibri"/>
                <a:sym typeface="Calibri"/>
              </a:rPr>
              <a:t>Insure physician oversight of midwives</a:t>
            </a:r>
            <a:endParaRPr sz="2200" dirty="0">
              <a:solidFill>
                <a:schemeClr val="accent3"/>
              </a:solidFill>
              <a:ea typeface="Calibri"/>
              <a:cs typeface="Calibri"/>
              <a:sym typeface="Calibri"/>
            </a:endParaRPr>
          </a:p>
          <a:p>
            <a:pPr lvl="2">
              <a:lnSpc>
                <a:spcPct val="70000"/>
              </a:lnSpc>
              <a:buClr>
                <a:schemeClr val="accent3"/>
              </a:buClr>
              <a:buSzPts val="1400"/>
              <a:buChar char="•"/>
            </a:pPr>
            <a:r>
              <a:rPr lang="en-US" sz="2200" dirty="0">
                <a:solidFill>
                  <a:schemeClr val="accent3"/>
                </a:solidFill>
                <a:ea typeface="Calibri"/>
                <a:cs typeface="Calibri"/>
                <a:sym typeface="Calibri"/>
              </a:rPr>
              <a:t>Promote legislation to ensure all birth occurs in hospitals or birth centers</a:t>
            </a:r>
            <a:endParaRPr sz="2200" dirty="0">
              <a:solidFill>
                <a:schemeClr val="accent3"/>
              </a:solidFill>
              <a:ea typeface="Calibri"/>
              <a:cs typeface="Calibri"/>
              <a:sym typeface="Calibri"/>
            </a:endParaRPr>
          </a:p>
          <a:p>
            <a:pPr>
              <a:lnSpc>
                <a:spcPct val="70000"/>
              </a:lnSpc>
              <a:buClr>
                <a:schemeClr val="accent3"/>
              </a:buClr>
              <a:buSzPts val="1960"/>
            </a:pPr>
            <a:r>
              <a:rPr lang="en-US" sz="2200" dirty="0">
                <a:solidFill>
                  <a:schemeClr val="accent3"/>
                </a:solidFill>
                <a:ea typeface="Calibri"/>
                <a:cs typeface="Calibri"/>
                <a:sym typeface="Calibri"/>
              </a:rPr>
              <a:t>ACOG Committee Opinion:  Planned Home Birth 2017</a:t>
            </a:r>
            <a:endParaRPr sz="2200" dirty="0">
              <a:solidFill>
                <a:schemeClr val="accent3"/>
              </a:solidFill>
              <a:ea typeface="Calibri"/>
              <a:cs typeface="Calibri"/>
              <a:sym typeface="Calibri"/>
            </a:endParaRPr>
          </a:p>
          <a:p>
            <a:pPr>
              <a:lnSpc>
                <a:spcPct val="70000"/>
              </a:lnSpc>
              <a:buClr>
                <a:schemeClr val="accent3"/>
              </a:buClr>
              <a:buSzPts val="1960"/>
            </a:pPr>
            <a:r>
              <a:rPr lang="en-US" sz="2200" dirty="0">
                <a:solidFill>
                  <a:schemeClr val="accent3"/>
                </a:solidFill>
                <a:ea typeface="Calibri"/>
                <a:cs typeface="Calibri"/>
                <a:sym typeface="Calibri"/>
              </a:rPr>
              <a:t>ACNM Position Statement:  Home Birth</a:t>
            </a:r>
            <a:endParaRPr sz="2200" dirty="0">
              <a:solidFill>
                <a:schemeClr val="accent3"/>
              </a:solidFill>
              <a:ea typeface="Calibri"/>
              <a:cs typeface="Calibri"/>
              <a:sym typeface="Calibri"/>
            </a:endParaRPr>
          </a:p>
          <a:p>
            <a:pPr>
              <a:lnSpc>
                <a:spcPct val="70000"/>
              </a:lnSpc>
              <a:buClr>
                <a:schemeClr val="accent3"/>
              </a:buClr>
              <a:buSzPts val="1960"/>
            </a:pPr>
            <a:r>
              <a:rPr lang="en-US" sz="2200" dirty="0">
                <a:solidFill>
                  <a:schemeClr val="accent3"/>
                </a:solidFill>
                <a:ea typeface="Calibri"/>
                <a:cs typeface="Calibri"/>
                <a:sym typeface="Calibri"/>
              </a:rPr>
              <a:t>12% births by midwives</a:t>
            </a:r>
            <a:endParaRPr sz="2200" dirty="0">
              <a:solidFill>
                <a:schemeClr val="accent3"/>
              </a:solidFill>
              <a:ea typeface="Calibri"/>
              <a:cs typeface="Calibri"/>
              <a:sym typeface="Calibri"/>
            </a:endParaRPr>
          </a:p>
        </p:txBody>
      </p:sp>
      <p:sp>
        <p:nvSpPr>
          <p:cNvPr id="537" name="Google Shape;537;p34"/>
          <p:cNvSpPr txBox="1">
            <a:spLocks noGrp="1"/>
          </p:cNvSpPr>
          <p:nvPr>
            <p:ph sz="half" idx="2"/>
          </p:nvPr>
        </p:nvSpPr>
        <p:spPr>
          <a:prstGeom prst="rect">
            <a:avLst/>
          </a:prstGeom>
          <a:noFill/>
          <a:ln>
            <a:noFill/>
          </a:ln>
        </p:spPr>
        <p:txBody>
          <a:bodyPr spcFirstLastPara="1" vert="horz" wrap="square" lIns="91425" tIns="45700" rIns="91425" bIns="45700" rtlCol="0" anchor="t" anchorCtr="0">
            <a:noAutofit/>
          </a:bodyPr>
          <a:lstStyle/>
          <a:p>
            <a:pPr>
              <a:lnSpc>
                <a:spcPct val="70000"/>
              </a:lnSpc>
              <a:spcBef>
                <a:spcPts val="0"/>
              </a:spcBef>
              <a:buClr>
                <a:schemeClr val="accent3"/>
              </a:buClr>
              <a:buSzPts val="1960"/>
            </a:pPr>
            <a:r>
              <a:rPr lang="en-US" sz="2200" dirty="0">
                <a:solidFill>
                  <a:schemeClr val="accent3"/>
                </a:solidFill>
                <a:latin typeface="Calibri"/>
                <a:ea typeface="Calibri"/>
                <a:cs typeface="Calibri"/>
                <a:sym typeface="Calibri"/>
              </a:rPr>
              <a:t>NICE 2014</a:t>
            </a:r>
            <a:endParaRPr sz="2200" dirty="0">
              <a:solidFill>
                <a:schemeClr val="accent3"/>
              </a:solidFill>
              <a:latin typeface="Calibri"/>
              <a:ea typeface="Calibri"/>
              <a:cs typeface="Calibri"/>
              <a:sym typeface="Calibri"/>
            </a:endParaRPr>
          </a:p>
          <a:p>
            <a:pPr lvl="1">
              <a:lnSpc>
                <a:spcPct val="70000"/>
              </a:lnSpc>
              <a:buClr>
                <a:schemeClr val="accent3"/>
              </a:buClr>
              <a:buSzPts val="1679"/>
              <a:buFont typeface="Arial" panose="020B0604020202020204" pitchFamily="34" charset="0"/>
              <a:buChar char="•"/>
            </a:pPr>
            <a:r>
              <a:rPr lang="en-US" sz="2200" dirty="0">
                <a:solidFill>
                  <a:schemeClr val="accent3"/>
                </a:solidFill>
                <a:latin typeface="Calibri"/>
                <a:ea typeface="Calibri"/>
                <a:cs typeface="Calibri"/>
                <a:sym typeface="Calibri"/>
              </a:rPr>
              <a:t>For low-risk women in England and Wales</a:t>
            </a:r>
            <a:endParaRPr sz="2200" dirty="0">
              <a:solidFill>
                <a:schemeClr val="accent3"/>
              </a:solidFill>
              <a:latin typeface="Calibri"/>
              <a:ea typeface="Calibri"/>
              <a:cs typeface="Calibri"/>
              <a:sym typeface="Calibri"/>
            </a:endParaRPr>
          </a:p>
          <a:p>
            <a:pPr lvl="2">
              <a:lnSpc>
                <a:spcPct val="70000"/>
              </a:lnSpc>
              <a:buClr>
                <a:schemeClr val="accent3"/>
              </a:buClr>
              <a:buSzPts val="1400"/>
              <a:buFont typeface="Arial" panose="020B0604020202020204" pitchFamily="34" charset="0"/>
              <a:buChar char="•"/>
            </a:pPr>
            <a:r>
              <a:rPr lang="en-US" sz="2200" dirty="0">
                <a:solidFill>
                  <a:schemeClr val="accent3"/>
                </a:solidFill>
                <a:latin typeface="Calibri"/>
                <a:ea typeface="Calibri"/>
                <a:cs typeface="Calibri"/>
                <a:sym typeface="Calibri"/>
              </a:rPr>
              <a:t>outcomes similar or better in free standing midwifery unit or home vs hospital setting.</a:t>
            </a:r>
            <a:endParaRPr sz="2200" dirty="0">
              <a:solidFill>
                <a:schemeClr val="accent3"/>
              </a:solidFill>
              <a:latin typeface="Calibri"/>
              <a:ea typeface="Calibri"/>
              <a:cs typeface="Calibri"/>
              <a:sym typeface="Calibri"/>
            </a:endParaRPr>
          </a:p>
          <a:p>
            <a:pPr lvl="1">
              <a:lnSpc>
                <a:spcPct val="70000"/>
              </a:lnSpc>
              <a:buClr>
                <a:schemeClr val="accent3"/>
              </a:buClr>
              <a:buSzPts val="1679"/>
              <a:buFont typeface="Arial" panose="020B0604020202020204" pitchFamily="34" charset="0"/>
              <a:buChar char="•"/>
            </a:pPr>
            <a:r>
              <a:rPr lang="en-US" sz="2200" dirty="0">
                <a:solidFill>
                  <a:schemeClr val="accent3"/>
                </a:solidFill>
                <a:latin typeface="Calibri"/>
                <a:ea typeface="Calibri"/>
                <a:cs typeface="Calibri"/>
                <a:sym typeface="Calibri"/>
              </a:rPr>
              <a:t>Choice of place of birth supported</a:t>
            </a:r>
            <a:endParaRPr sz="2200" dirty="0">
              <a:solidFill>
                <a:schemeClr val="accent3"/>
              </a:solidFill>
              <a:latin typeface="Calibri"/>
              <a:ea typeface="Calibri"/>
              <a:cs typeface="Calibri"/>
              <a:sym typeface="Calibri"/>
            </a:endParaRPr>
          </a:p>
          <a:p>
            <a:pPr lvl="1">
              <a:lnSpc>
                <a:spcPct val="70000"/>
              </a:lnSpc>
              <a:buClr>
                <a:schemeClr val="accent3"/>
              </a:buClr>
              <a:buSzPts val="1679"/>
              <a:buFont typeface="Arial" panose="020B0604020202020204" pitchFamily="34" charset="0"/>
              <a:buChar char="•"/>
            </a:pPr>
            <a:r>
              <a:rPr lang="en-US" sz="2200" dirty="0">
                <a:solidFill>
                  <a:schemeClr val="accent3"/>
                </a:solidFill>
                <a:latin typeface="Calibri"/>
                <a:ea typeface="Calibri"/>
                <a:cs typeface="Calibri"/>
                <a:sym typeface="Calibri"/>
              </a:rPr>
              <a:t>For low-risk woman in subsequent pregnancy out of hospital birth recommended</a:t>
            </a:r>
            <a:endParaRPr sz="2200" dirty="0">
              <a:solidFill>
                <a:schemeClr val="accent3"/>
              </a:solidFill>
              <a:latin typeface="Calibri"/>
              <a:ea typeface="Calibri"/>
              <a:cs typeface="Calibri"/>
              <a:sym typeface="Calibri"/>
            </a:endParaRPr>
          </a:p>
          <a:p>
            <a:pPr marL="906781" lvl="1" indent="-342900">
              <a:lnSpc>
                <a:spcPct val="70000"/>
              </a:lnSpc>
              <a:buClr>
                <a:schemeClr val="accent3"/>
              </a:buClr>
              <a:buSzPts val="1680"/>
              <a:buFont typeface="Arial" panose="020B0604020202020204" pitchFamily="34" charset="0"/>
              <a:buChar char="•"/>
            </a:pPr>
            <a:endParaRPr sz="2200" dirty="0">
              <a:solidFill>
                <a:schemeClr val="accent3"/>
              </a:solidFill>
              <a:latin typeface="Calibri"/>
              <a:ea typeface="Calibri"/>
              <a:cs typeface="Calibri"/>
              <a:sym typeface="Calibri"/>
            </a:endParaRPr>
          </a:p>
          <a:p>
            <a:pPr lvl="1">
              <a:lnSpc>
                <a:spcPct val="70000"/>
              </a:lnSpc>
              <a:buClr>
                <a:schemeClr val="accent3"/>
              </a:buClr>
              <a:buSzPts val="1679"/>
              <a:buFont typeface="Arial" panose="020B0604020202020204" pitchFamily="34" charset="0"/>
              <a:buChar char="•"/>
            </a:pPr>
            <a:r>
              <a:rPr lang="en-US" sz="2200" dirty="0">
                <a:solidFill>
                  <a:schemeClr val="accent3"/>
                </a:solidFill>
                <a:latin typeface="Calibri"/>
                <a:ea typeface="Calibri"/>
                <a:cs typeface="Calibri"/>
                <a:sym typeface="Calibri"/>
              </a:rPr>
              <a:t>&gt;50% births by midwives</a:t>
            </a:r>
            <a:endParaRPr sz="2200" dirty="0">
              <a:solidFill>
                <a:schemeClr val="accent3"/>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4" name="Google Shape;544;p35"/>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buSzPts val="3400"/>
            </a:pPr>
            <a:r>
              <a:rPr lang="en-US" dirty="0"/>
              <a:t>Difference in Language Reflects Difference in Orientation</a:t>
            </a:r>
            <a:endParaRPr dirty="0"/>
          </a:p>
        </p:txBody>
      </p:sp>
      <p:graphicFrame>
        <p:nvGraphicFramePr>
          <p:cNvPr id="546" name="Google Shape;546;p35"/>
          <p:cNvGraphicFramePr/>
          <p:nvPr>
            <p:extLst>
              <p:ext uri="{D42A27DB-BD31-4B8C-83A1-F6EECF244321}">
                <p14:modId xmlns:p14="http://schemas.microsoft.com/office/powerpoint/2010/main" val="1378283557"/>
              </p:ext>
            </p:extLst>
          </p:nvPr>
        </p:nvGraphicFramePr>
        <p:xfrm>
          <a:off x="2396937" y="1976967"/>
          <a:ext cx="7398125" cy="4080950"/>
        </p:xfrm>
        <a:graphic>
          <a:graphicData uri="http://schemas.openxmlformats.org/drawingml/2006/table">
            <a:tbl>
              <a:tblPr firstRow="1" bandRow="1">
                <a:noFill/>
              </a:tblPr>
              <a:tblGrid>
                <a:gridCol w="3657975">
                  <a:extLst>
                    <a:ext uri="{9D8B030D-6E8A-4147-A177-3AD203B41FA5}">
                      <a16:colId xmlns:a16="http://schemas.microsoft.com/office/drawing/2014/main" val="20000"/>
                    </a:ext>
                  </a:extLst>
                </a:gridCol>
                <a:gridCol w="3740150">
                  <a:extLst>
                    <a:ext uri="{9D8B030D-6E8A-4147-A177-3AD203B41FA5}">
                      <a16:colId xmlns:a16="http://schemas.microsoft.com/office/drawing/2014/main" val="20001"/>
                    </a:ext>
                  </a:extLst>
                </a:gridCol>
              </a:tblGrid>
              <a:tr h="358100">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solidFill>
                            <a:schemeClr val="bg1"/>
                          </a:solidFill>
                        </a:rPr>
                        <a:t>Historical Terminology</a:t>
                      </a:r>
                      <a:endParaRPr sz="1600" u="none" strike="noStrike" cap="none" dirty="0">
                        <a:solidFill>
                          <a:schemeClr val="bg1"/>
                        </a:solidFill>
                      </a:endParaRPr>
                    </a:p>
                  </a:txBody>
                  <a:tcPr marL="76425" marR="76425" marT="38200" marB="38200" anchor="b">
                    <a:solidFill>
                      <a:schemeClr val="tx2"/>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solidFill>
                            <a:schemeClr val="bg1"/>
                          </a:solidFill>
                        </a:rPr>
                        <a:t>Woman-Centered Terminology</a:t>
                      </a:r>
                      <a:endParaRPr sz="1600" u="none" strike="noStrike" cap="none" dirty="0">
                        <a:solidFill>
                          <a:schemeClr val="bg1"/>
                        </a:solidFill>
                      </a:endParaRPr>
                    </a:p>
                  </a:txBody>
                  <a:tcPr marL="76425" marR="76425" marT="38200" marB="38200" anchor="b">
                    <a:solidFill>
                      <a:schemeClr val="accent3"/>
                    </a:solidFill>
                  </a:tcPr>
                </a:tc>
                <a:extLst>
                  <a:ext uri="{0D108BD9-81ED-4DB2-BD59-A6C34878D82A}">
                    <a16:rowId xmlns:a16="http://schemas.microsoft.com/office/drawing/2014/main" val="10000"/>
                  </a:ext>
                </a:extLst>
              </a:tr>
              <a:tr h="579050">
                <a:tc>
                  <a:txBody>
                    <a:bodyPr/>
                    <a:lstStyle/>
                    <a:p>
                      <a:pPr marL="0" marR="0" lvl="0" indent="0" algn="ctr" rtl="0">
                        <a:lnSpc>
                          <a:spcPct val="80000"/>
                        </a:lnSpc>
                        <a:spcBef>
                          <a:spcPts val="0"/>
                        </a:spcBef>
                        <a:spcAft>
                          <a:spcPts val="0"/>
                        </a:spcAft>
                        <a:buClr>
                          <a:schemeClr val="dk1"/>
                        </a:buClr>
                        <a:buSzPts val="1679"/>
                        <a:buFont typeface="Arial"/>
                        <a:buNone/>
                      </a:pPr>
                      <a:r>
                        <a:rPr lang="en-US" sz="1500" u="none" strike="noStrike" cap="none" dirty="0">
                          <a:solidFill>
                            <a:schemeClr val="tx2"/>
                          </a:solidFill>
                        </a:rPr>
                        <a:t>“EDC” (estimated date of confinement)</a:t>
                      </a:r>
                      <a:endParaRPr sz="1500" u="none" strike="noStrike" cap="none" dirty="0">
                        <a:solidFill>
                          <a:schemeClr val="tx2"/>
                        </a:solidFill>
                      </a:endParaRPr>
                    </a:p>
                  </a:txBody>
                  <a:tcPr marL="76425" marR="76425" marT="38200" marB="38200" anchor="ct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u="none" strike="noStrike" cap="none" dirty="0">
                          <a:solidFill>
                            <a:schemeClr val="accent3"/>
                          </a:solidFill>
                        </a:rPr>
                        <a:t>“EDD” or “EDB” (estimated date of delivery or birth)</a:t>
                      </a:r>
                      <a:endParaRPr sz="1500" u="none" strike="noStrike" cap="none" dirty="0">
                        <a:solidFill>
                          <a:schemeClr val="accent3"/>
                        </a:solidFill>
                      </a:endParaRPr>
                    </a:p>
                  </a:txBody>
                  <a:tcPr marL="76425" marR="76425" marT="38200" marB="38200" anchor="ctr"/>
                </a:tc>
                <a:extLst>
                  <a:ext uri="{0D108BD9-81ED-4DB2-BD59-A6C34878D82A}">
                    <a16:rowId xmlns:a16="http://schemas.microsoft.com/office/drawing/2014/main" val="10001"/>
                  </a:ext>
                </a:extLst>
              </a:tr>
              <a:tr h="344300">
                <a:tc>
                  <a:txBody>
                    <a:bodyPr/>
                    <a:lstStyle/>
                    <a:p>
                      <a:pPr marL="0" marR="0" lvl="0" indent="0" algn="ctr" rtl="0">
                        <a:lnSpc>
                          <a:spcPct val="80000"/>
                        </a:lnSpc>
                        <a:spcBef>
                          <a:spcPts val="0"/>
                        </a:spcBef>
                        <a:spcAft>
                          <a:spcPts val="0"/>
                        </a:spcAft>
                        <a:buClr>
                          <a:schemeClr val="dk1"/>
                        </a:buClr>
                        <a:buSzPts val="1679"/>
                        <a:buFont typeface="Arial"/>
                        <a:buNone/>
                      </a:pPr>
                      <a:r>
                        <a:rPr lang="en-US" sz="1500" u="none" strike="noStrike" cap="none" dirty="0">
                          <a:solidFill>
                            <a:schemeClr val="tx2"/>
                          </a:solidFill>
                        </a:rPr>
                        <a:t>Patient</a:t>
                      </a:r>
                      <a:endParaRPr sz="1400" u="none" strike="noStrike" cap="none" dirty="0">
                        <a:solidFill>
                          <a:schemeClr val="tx2"/>
                        </a:solidFill>
                      </a:endParaRPr>
                    </a:p>
                  </a:txBody>
                  <a:tcPr marL="76425" marR="76425" marT="38200" marB="38200" anchor="ct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u="none" strike="noStrike" cap="none" dirty="0">
                          <a:solidFill>
                            <a:schemeClr val="accent3"/>
                          </a:solidFill>
                        </a:rPr>
                        <a:t>Client</a:t>
                      </a:r>
                      <a:endParaRPr sz="1400" u="none" strike="noStrike" cap="none" dirty="0">
                        <a:solidFill>
                          <a:schemeClr val="accent3"/>
                        </a:solidFill>
                      </a:endParaRPr>
                    </a:p>
                  </a:txBody>
                  <a:tcPr marL="76425" marR="76425" marT="38200" marB="38200" anchor="ctr"/>
                </a:tc>
                <a:extLst>
                  <a:ext uri="{0D108BD9-81ED-4DB2-BD59-A6C34878D82A}">
                    <a16:rowId xmlns:a16="http://schemas.microsoft.com/office/drawing/2014/main" val="10002"/>
                  </a:ext>
                </a:extLst>
              </a:tr>
              <a:tr h="344300">
                <a:tc>
                  <a:txBody>
                    <a:bodyPr/>
                    <a:lstStyle/>
                    <a:p>
                      <a:pPr marL="0" marR="0" lvl="0" indent="0" algn="ctr" rtl="0">
                        <a:lnSpc>
                          <a:spcPct val="100000"/>
                        </a:lnSpc>
                        <a:spcBef>
                          <a:spcPts val="0"/>
                        </a:spcBef>
                        <a:spcAft>
                          <a:spcPts val="0"/>
                        </a:spcAft>
                        <a:buClr>
                          <a:srgbClr val="000000"/>
                        </a:buClr>
                        <a:buSzPts val="1500"/>
                        <a:buFont typeface="Arial"/>
                        <a:buNone/>
                      </a:pPr>
                      <a:r>
                        <a:rPr lang="en-US" sz="1500" u="none" strike="noStrike" cap="none" dirty="0">
                          <a:solidFill>
                            <a:schemeClr val="tx2"/>
                          </a:solidFill>
                        </a:rPr>
                        <a:t>Delivery</a:t>
                      </a:r>
                      <a:endParaRPr sz="1400" u="none" strike="noStrike" cap="none" dirty="0">
                        <a:solidFill>
                          <a:schemeClr val="tx2"/>
                        </a:solidFill>
                      </a:endParaRPr>
                    </a:p>
                  </a:txBody>
                  <a:tcPr marL="76425" marR="76425" marT="38200" marB="38200" anchor="ct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u="none" strike="noStrike" cap="none" dirty="0">
                          <a:solidFill>
                            <a:schemeClr val="accent3"/>
                          </a:solidFill>
                        </a:rPr>
                        <a:t>Birth</a:t>
                      </a:r>
                      <a:endParaRPr sz="1500" u="none" strike="noStrike" cap="none" dirty="0">
                        <a:solidFill>
                          <a:schemeClr val="accent3"/>
                        </a:solidFill>
                      </a:endParaRPr>
                    </a:p>
                  </a:txBody>
                  <a:tcPr marL="76425" marR="76425" marT="38200" marB="38200" anchor="ctr"/>
                </a:tc>
                <a:extLst>
                  <a:ext uri="{0D108BD9-81ED-4DB2-BD59-A6C34878D82A}">
                    <a16:rowId xmlns:a16="http://schemas.microsoft.com/office/drawing/2014/main" val="10003"/>
                  </a:ext>
                </a:extLst>
              </a:tr>
              <a:tr h="344300">
                <a:tc>
                  <a:txBody>
                    <a:bodyPr/>
                    <a:lstStyle/>
                    <a:p>
                      <a:pPr marL="0" marR="0" lvl="0" indent="0" algn="ctr" rtl="0">
                        <a:lnSpc>
                          <a:spcPct val="100000"/>
                        </a:lnSpc>
                        <a:spcBef>
                          <a:spcPts val="0"/>
                        </a:spcBef>
                        <a:spcAft>
                          <a:spcPts val="0"/>
                        </a:spcAft>
                        <a:buClr>
                          <a:srgbClr val="000000"/>
                        </a:buClr>
                        <a:buSzPts val="1500"/>
                        <a:buFont typeface="Arial"/>
                        <a:buNone/>
                      </a:pPr>
                      <a:r>
                        <a:rPr lang="en-US" sz="1500" u="none" strike="noStrike" cap="none" dirty="0">
                          <a:solidFill>
                            <a:schemeClr val="tx2"/>
                          </a:solidFill>
                        </a:rPr>
                        <a:t>Non-compliant</a:t>
                      </a:r>
                      <a:endParaRPr sz="1500" u="none" strike="noStrike" cap="none" dirty="0">
                        <a:solidFill>
                          <a:schemeClr val="tx2"/>
                        </a:solidFill>
                      </a:endParaRPr>
                    </a:p>
                  </a:txBody>
                  <a:tcPr marL="76425" marR="76425" marT="38200" marB="38200" anchor="ct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u="none" strike="noStrike" cap="none" dirty="0">
                          <a:solidFill>
                            <a:schemeClr val="accent3"/>
                          </a:solidFill>
                        </a:rPr>
                        <a:t>Non-adherent</a:t>
                      </a:r>
                      <a:endParaRPr sz="1400" u="none" strike="noStrike" cap="none" dirty="0">
                        <a:solidFill>
                          <a:schemeClr val="accent3"/>
                        </a:solidFill>
                      </a:endParaRPr>
                    </a:p>
                  </a:txBody>
                  <a:tcPr marL="76425" marR="76425" marT="38200" marB="38200" anchor="ctr"/>
                </a:tc>
                <a:extLst>
                  <a:ext uri="{0D108BD9-81ED-4DB2-BD59-A6C34878D82A}">
                    <a16:rowId xmlns:a16="http://schemas.microsoft.com/office/drawing/2014/main" val="10004"/>
                  </a:ext>
                </a:extLst>
              </a:tr>
              <a:tr h="344300">
                <a:tc>
                  <a:txBody>
                    <a:bodyPr/>
                    <a:lstStyle/>
                    <a:p>
                      <a:pPr marL="0" marR="0" lvl="0" indent="0" algn="ctr" rtl="0">
                        <a:lnSpc>
                          <a:spcPct val="80000"/>
                        </a:lnSpc>
                        <a:spcBef>
                          <a:spcPts val="0"/>
                        </a:spcBef>
                        <a:spcAft>
                          <a:spcPts val="0"/>
                        </a:spcAft>
                        <a:buClr>
                          <a:schemeClr val="dk1"/>
                        </a:buClr>
                        <a:buSzPts val="1679"/>
                        <a:buFont typeface="Arial"/>
                        <a:buNone/>
                      </a:pPr>
                      <a:r>
                        <a:rPr lang="en-US" sz="1500" u="none" strike="noStrike" cap="none" dirty="0">
                          <a:solidFill>
                            <a:schemeClr val="tx2"/>
                          </a:solidFill>
                        </a:rPr>
                        <a:t>Failed trial of labor</a:t>
                      </a:r>
                      <a:endParaRPr sz="1500" u="none" strike="noStrike" cap="none" dirty="0">
                        <a:solidFill>
                          <a:schemeClr val="tx2"/>
                        </a:solidFill>
                      </a:endParaRPr>
                    </a:p>
                  </a:txBody>
                  <a:tcPr marL="76425" marR="76425" marT="38200" marB="38200" anchor="ctr"/>
                </a:tc>
                <a:tc>
                  <a:txBody>
                    <a:bodyPr/>
                    <a:lstStyle/>
                    <a:p>
                      <a:pPr marL="0" marR="0" lvl="0" indent="0" algn="ctr" rtl="0">
                        <a:lnSpc>
                          <a:spcPct val="100000"/>
                        </a:lnSpc>
                        <a:spcBef>
                          <a:spcPts val="0"/>
                        </a:spcBef>
                        <a:spcAft>
                          <a:spcPts val="0"/>
                        </a:spcAft>
                        <a:buClr>
                          <a:schemeClr val="dk1"/>
                        </a:buClr>
                        <a:buSzPts val="1700"/>
                        <a:buFont typeface="Arial"/>
                        <a:buNone/>
                      </a:pPr>
                      <a:r>
                        <a:rPr lang="en-US" sz="1500" u="none" strike="noStrike" cap="none" dirty="0">
                          <a:solidFill>
                            <a:schemeClr val="accent3"/>
                          </a:solidFill>
                        </a:rPr>
                        <a:t>Unsuccessful trial of labor</a:t>
                      </a:r>
                      <a:endParaRPr sz="1500" u="none" strike="noStrike" cap="none" dirty="0">
                        <a:solidFill>
                          <a:schemeClr val="accent3"/>
                        </a:solidFill>
                      </a:endParaRPr>
                    </a:p>
                  </a:txBody>
                  <a:tcPr marL="76425" marR="76425" marT="38200" marB="38200" anchor="ctr"/>
                </a:tc>
                <a:extLst>
                  <a:ext uri="{0D108BD9-81ED-4DB2-BD59-A6C34878D82A}">
                    <a16:rowId xmlns:a16="http://schemas.microsoft.com/office/drawing/2014/main" val="10005"/>
                  </a:ext>
                </a:extLst>
              </a:tr>
              <a:tr h="344300">
                <a:tc>
                  <a:txBody>
                    <a:bodyPr/>
                    <a:lstStyle/>
                    <a:p>
                      <a:pPr marL="0" marR="0" lvl="0" indent="0" algn="ctr" rtl="0">
                        <a:lnSpc>
                          <a:spcPct val="80000"/>
                        </a:lnSpc>
                        <a:spcBef>
                          <a:spcPts val="0"/>
                        </a:spcBef>
                        <a:spcAft>
                          <a:spcPts val="0"/>
                        </a:spcAft>
                        <a:buClr>
                          <a:schemeClr val="dk1"/>
                        </a:buClr>
                        <a:buSzPts val="1679"/>
                        <a:buFont typeface="Arial"/>
                        <a:buNone/>
                      </a:pPr>
                      <a:r>
                        <a:rPr lang="en-US" sz="1500" u="none" strike="noStrike" cap="none" dirty="0">
                          <a:solidFill>
                            <a:schemeClr val="tx2"/>
                          </a:solidFill>
                        </a:rPr>
                        <a:t>Failure to descend</a:t>
                      </a:r>
                      <a:endParaRPr sz="1500" u="none" strike="noStrike" cap="none" dirty="0">
                        <a:solidFill>
                          <a:schemeClr val="tx2"/>
                        </a:solidFill>
                      </a:endParaRPr>
                    </a:p>
                  </a:txBody>
                  <a:tcPr marL="76425" marR="76425" marT="38200" marB="38200" anchor="ctr"/>
                </a:tc>
                <a:tc>
                  <a:txBody>
                    <a:bodyPr/>
                    <a:lstStyle/>
                    <a:p>
                      <a:pPr marL="0" marR="0" lvl="0" indent="0" algn="ctr" rtl="0">
                        <a:lnSpc>
                          <a:spcPct val="100000"/>
                        </a:lnSpc>
                        <a:spcBef>
                          <a:spcPts val="0"/>
                        </a:spcBef>
                        <a:spcAft>
                          <a:spcPts val="0"/>
                        </a:spcAft>
                        <a:buClr>
                          <a:schemeClr val="dk1"/>
                        </a:buClr>
                        <a:buSzPts val="1700"/>
                        <a:buFont typeface="Arial"/>
                        <a:buNone/>
                      </a:pPr>
                      <a:r>
                        <a:rPr lang="en-US" sz="1500" u="none" strike="noStrike" cap="none" dirty="0">
                          <a:solidFill>
                            <a:schemeClr val="accent3"/>
                          </a:solidFill>
                        </a:rPr>
                        <a:t>Arrest of descent</a:t>
                      </a:r>
                      <a:endParaRPr sz="1500" u="none" strike="noStrike" cap="none" dirty="0">
                        <a:solidFill>
                          <a:schemeClr val="accent3"/>
                        </a:solidFill>
                      </a:endParaRPr>
                    </a:p>
                  </a:txBody>
                  <a:tcPr marL="76425" marR="76425" marT="38200" marB="38200" anchor="ctr"/>
                </a:tc>
                <a:extLst>
                  <a:ext uri="{0D108BD9-81ED-4DB2-BD59-A6C34878D82A}">
                    <a16:rowId xmlns:a16="http://schemas.microsoft.com/office/drawing/2014/main" val="10006"/>
                  </a:ext>
                </a:extLst>
              </a:tr>
              <a:tr h="344300">
                <a:tc>
                  <a:txBody>
                    <a:bodyPr/>
                    <a:lstStyle/>
                    <a:p>
                      <a:pPr marL="0" marR="0" lvl="0" indent="0" algn="ctr" rtl="0">
                        <a:lnSpc>
                          <a:spcPct val="80000"/>
                        </a:lnSpc>
                        <a:spcBef>
                          <a:spcPts val="0"/>
                        </a:spcBef>
                        <a:spcAft>
                          <a:spcPts val="0"/>
                        </a:spcAft>
                        <a:buClr>
                          <a:schemeClr val="dk1"/>
                        </a:buClr>
                        <a:buSzPts val="1679"/>
                        <a:buFont typeface="Arial"/>
                        <a:buNone/>
                      </a:pPr>
                      <a:r>
                        <a:rPr lang="en-US" sz="1500" u="none" strike="noStrike" cap="none" dirty="0">
                          <a:solidFill>
                            <a:schemeClr val="tx2"/>
                          </a:solidFill>
                        </a:rPr>
                        <a:t>Failure to progress</a:t>
                      </a:r>
                      <a:endParaRPr sz="1500" u="none" strike="noStrike" cap="none" dirty="0">
                        <a:solidFill>
                          <a:schemeClr val="tx2"/>
                        </a:solidFill>
                      </a:endParaRPr>
                    </a:p>
                  </a:txBody>
                  <a:tcPr marL="76425" marR="76425" marT="38200" marB="38200" anchor="ctr"/>
                </a:tc>
                <a:tc>
                  <a:txBody>
                    <a:bodyPr/>
                    <a:lstStyle/>
                    <a:p>
                      <a:pPr marL="0" marR="0" lvl="0" indent="0" algn="ctr" rtl="0">
                        <a:lnSpc>
                          <a:spcPct val="100000"/>
                        </a:lnSpc>
                        <a:spcBef>
                          <a:spcPts val="0"/>
                        </a:spcBef>
                        <a:spcAft>
                          <a:spcPts val="0"/>
                        </a:spcAft>
                        <a:buClr>
                          <a:schemeClr val="dk1"/>
                        </a:buClr>
                        <a:buSzPts val="1700"/>
                        <a:buFont typeface="Arial"/>
                        <a:buNone/>
                      </a:pPr>
                      <a:r>
                        <a:rPr lang="en-US" sz="1500" u="none" strike="noStrike" cap="none" dirty="0">
                          <a:solidFill>
                            <a:schemeClr val="accent3"/>
                          </a:solidFill>
                        </a:rPr>
                        <a:t>Arrest of labor</a:t>
                      </a:r>
                      <a:endParaRPr sz="1500" u="none" strike="noStrike" cap="none" dirty="0">
                        <a:solidFill>
                          <a:schemeClr val="accent3"/>
                        </a:solidFill>
                      </a:endParaRPr>
                    </a:p>
                  </a:txBody>
                  <a:tcPr marL="76425" marR="76425" marT="38200" marB="38200" anchor="ctr"/>
                </a:tc>
                <a:extLst>
                  <a:ext uri="{0D108BD9-81ED-4DB2-BD59-A6C34878D82A}">
                    <a16:rowId xmlns:a16="http://schemas.microsoft.com/office/drawing/2014/main" val="10007"/>
                  </a:ext>
                </a:extLst>
              </a:tr>
              <a:tr h="344300">
                <a:tc>
                  <a:txBody>
                    <a:bodyPr/>
                    <a:lstStyle/>
                    <a:p>
                      <a:pPr marL="0" marR="0" lvl="0" indent="0" algn="ctr" rtl="0">
                        <a:lnSpc>
                          <a:spcPct val="100000"/>
                        </a:lnSpc>
                        <a:spcBef>
                          <a:spcPts val="0"/>
                        </a:spcBef>
                        <a:spcAft>
                          <a:spcPts val="0"/>
                        </a:spcAft>
                        <a:buClr>
                          <a:srgbClr val="000000"/>
                        </a:buClr>
                        <a:buSzPts val="1500"/>
                        <a:buFont typeface="Arial"/>
                        <a:buNone/>
                      </a:pPr>
                      <a:r>
                        <a:rPr lang="en-US" sz="1500" u="none" strike="noStrike" cap="none" dirty="0">
                          <a:solidFill>
                            <a:schemeClr val="tx2"/>
                          </a:solidFill>
                        </a:rPr>
                        <a:t>Poor obstetrical history</a:t>
                      </a:r>
                      <a:endParaRPr sz="1500" u="none" strike="noStrike" cap="none" dirty="0">
                        <a:solidFill>
                          <a:schemeClr val="tx2"/>
                        </a:solidFill>
                      </a:endParaRPr>
                    </a:p>
                  </a:txBody>
                  <a:tcPr marL="76425" marR="76425" marT="38200" marB="38200" anchor="ctr"/>
                </a:tc>
                <a:tc>
                  <a:txBody>
                    <a:bodyPr/>
                    <a:lstStyle/>
                    <a:p>
                      <a:pPr marL="0" marR="0" lvl="0" indent="0" algn="ctr" rtl="0">
                        <a:lnSpc>
                          <a:spcPct val="100000"/>
                        </a:lnSpc>
                        <a:spcBef>
                          <a:spcPts val="0"/>
                        </a:spcBef>
                        <a:spcAft>
                          <a:spcPts val="0"/>
                        </a:spcAft>
                        <a:buClr>
                          <a:schemeClr val="dk1"/>
                        </a:buClr>
                        <a:buSzPts val="1700"/>
                        <a:buFont typeface="Arial"/>
                        <a:buNone/>
                      </a:pPr>
                      <a:r>
                        <a:rPr lang="en-US" sz="1500" u="none" strike="noStrike" cap="none" dirty="0">
                          <a:solidFill>
                            <a:schemeClr val="accent3"/>
                          </a:solidFill>
                        </a:rPr>
                        <a:t>Complicated obstetrical history</a:t>
                      </a:r>
                      <a:endParaRPr sz="1500" u="none" strike="noStrike" cap="none" dirty="0">
                        <a:solidFill>
                          <a:schemeClr val="accent3"/>
                        </a:solidFill>
                      </a:endParaRPr>
                    </a:p>
                  </a:txBody>
                  <a:tcPr marL="76425" marR="76425" marT="38200" marB="38200" anchor="ctr"/>
                </a:tc>
                <a:extLst>
                  <a:ext uri="{0D108BD9-81ED-4DB2-BD59-A6C34878D82A}">
                    <a16:rowId xmlns:a16="http://schemas.microsoft.com/office/drawing/2014/main" val="10008"/>
                  </a:ext>
                </a:extLst>
              </a:tr>
              <a:tr h="344300">
                <a:tc>
                  <a:txBody>
                    <a:bodyPr/>
                    <a:lstStyle/>
                    <a:p>
                      <a:pPr marL="0" marR="0" lvl="0" indent="0" algn="ctr" rtl="0">
                        <a:lnSpc>
                          <a:spcPct val="100000"/>
                        </a:lnSpc>
                        <a:spcBef>
                          <a:spcPts val="0"/>
                        </a:spcBef>
                        <a:spcAft>
                          <a:spcPts val="0"/>
                        </a:spcAft>
                        <a:buClr>
                          <a:srgbClr val="000000"/>
                        </a:buClr>
                        <a:buSzPts val="1500"/>
                        <a:buFont typeface="Arial"/>
                        <a:buNone/>
                      </a:pPr>
                      <a:r>
                        <a:rPr lang="en-US" sz="1500" u="none" strike="noStrike" cap="none" dirty="0">
                          <a:solidFill>
                            <a:schemeClr val="tx2"/>
                          </a:solidFill>
                        </a:rPr>
                        <a:t>Poor maternal effort</a:t>
                      </a:r>
                      <a:endParaRPr sz="1500" u="none" strike="noStrike" cap="none" dirty="0">
                        <a:solidFill>
                          <a:schemeClr val="tx2"/>
                        </a:solidFill>
                      </a:endParaRPr>
                    </a:p>
                  </a:txBody>
                  <a:tcPr marL="76425" marR="76425" marT="38200" marB="38200" anchor="ct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u="none" strike="noStrike" cap="none" dirty="0">
                          <a:solidFill>
                            <a:schemeClr val="accent3"/>
                          </a:solidFill>
                        </a:rPr>
                        <a:t>Insufficient maternal effort</a:t>
                      </a:r>
                      <a:endParaRPr sz="1500" u="none" strike="noStrike" cap="none" dirty="0">
                        <a:solidFill>
                          <a:schemeClr val="accent3"/>
                        </a:solidFill>
                      </a:endParaRPr>
                    </a:p>
                  </a:txBody>
                  <a:tcPr marL="76425" marR="76425" marT="38200" marB="38200" anchor="ctr"/>
                </a:tc>
                <a:extLst>
                  <a:ext uri="{0D108BD9-81ED-4DB2-BD59-A6C34878D82A}">
                    <a16:rowId xmlns:a16="http://schemas.microsoft.com/office/drawing/2014/main" val="10009"/>
                  </a:ext>
                </a:extLst>
              </a:tr>
              <a:tr h="389400">
                <a:tc>
                  <a:txBody>
                    <a:bodyPr/>
                    <a:lstStyle/>
                    <a:p>
                      <a:pPr marL="0" marR="0" lvl="0" indent="0" algn="ctr" rtl="0">
                        <a:lnSpc>
                          <a:spcPct val="100000"/>
                        </a:lnSpc>
                        <a:spcBef>
                          <a:spcPts val="0"/>
                        </a:spcBef>
                        <a:spcAft>
                          <a:spcPts val="0"/>
                        </a:spcAft>
                        <a:buClr>
                          <a:srgbClr val="000000"/>
                        </a:buClr>
                        <a:buSzPts val="1500"/>
                        <a:buFont typeface="Arial"/>
                        <a:buNone/>
                      </a:pPr>
                      <a:r>
                        <a:rPr lang="en-US" sz="1500" u="none" strike="noStrike" cap="none" dirty="0">
                          <a:solidFill>
                            <a:schemeClr val="tx2"/>
                          </a:solidFill>
                        </a:rPr>
                        <a:t>Failed home birth</a:t>
                      </a:r>
                      <a:endParaRPr sz="1500" u="none" strike="noStrike" cap="none" dirty="0">
                        <a:solidFill>
                          <a:schemeClr val="tx2"/>
                        </a:solidFill>
                      </a:endParaRPr>
                    </a:p>
                  </a:txBody>
                  <a:tcPr marL="76425" marR="76425" marT="38200" marB="38200"/>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u="none" strike="noStrike" cap="none" dirty="0">
                          <a:solidFill>
                            <a:schemeClr val="accent3"/>
                          </a:solidFill>
                        </a:rPr>
                        <a:t>Home birth transfer</a:t>
                      </a:r>
                      <a:endParaRPr sz="1500" u="none" strike="noStrike" cap="none" dirty="0">
                        <a:solidFill>
                          <a:schemeClr val="accent3"/>
                        </a:solidFill>
                      </a:endParaRPr>
                    </a:p>
                  </a:txBody>
                  <a:tcPr marL="76425" marR="76425" marT="38200" marB="38200"/>
                </a:tc>
                <a:extLst>
                  <a:ext uri="{0D108BD9-81ED-4DB2-BD59-A6C34878D82A}">
                    <a16:rowId xmlns:a16="http://schemas.microsoft.com/office/drawing/2014/main" val="10010"/>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36"/>
          <p:cNvSpPr/>
          <p:nvPr/>
        </p:nvSpPr>
        <p:spPr>
          <a:xfrm>
            <a:off x="1765173" y="320040"/>
            <a:ext cx="8661654" cy="6217920"/>
          </a:xfrm>
          <a:prstGeom prst="rect">
            <a:avLst/>
          </a:prstGeom>
          <a:solidFill>
            <a:schemeClr val="dk1">
              <a:alpha val="7450"/>
            </a:schemeClr>
          </a:solidFill>
          <a:ln>
            <a:noFill/>
          </a:ln>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Calibri"/>
              <a:ea typeface="Calibri"/>
              <a:cs typeface="Calibri"/>
              <a:sym typeface="Calibri"/>
            </a:endParaRPr>
          </a:p>
        </p:txBody>
      </p:sp>
      <p:sp>
        <p:nvSpPr>
          <p:cNvPr id="553" name="Google Shape;553;p36"/>
          <p:cNvSpPr txBox="1">
            <a:spLocks noGrp="1"/>
          </p:cNvSpPr>
          <p:nvPr>
            <p:ph type="title" idx="4294967295"/>
          </p:nvPr>
        </p:nvSpPr>
        <p:spPr>
          <a:xfrm>
            <a:off x="1672046" y="963613"/>
            <a:ext cx="3100247" cy="4930775"/>
          </a:xfrm>
          <a:prstGeom prst="rect">
            <a:avLst/>
          </a:prstGeom>
          <a:noFill/>
          <a:ln>
            <a:noFill/>
          </a:ln>
        </p:spPr>
        <p:txBody>
          <a:bodyPr spcFirstLastPara="1" vert="horz" wrap="square" lIns="91425" tIns="45700" rIns="91425" bIns="45700" rtlCol="0" anchor="ctr" anchorCtr="0">
            <a:noAutofit/>
          </a:bodyPr>
          <a:lstStyle/>
          <a:p>
            <a:pPr algn="r">
              <a:spcBef>
                <a:spcPts val="0"/>
              </a:spcBef>
              <a:buClr>
                <a:schemeClr val="dk1"/>
              </a:buClr>
              <a:buSzPts val="4400"/>
            </a:pPr>
            <a:r>
              <a:rPr lang="en-US" i="0" u="none" strike="noStrike" cap="none" dirty="0">
                <a:latin typeface="Calibri"/>
                <a:ea typeface="Calibri"/>
                <a:cs typeface="Calibri"/>
                <a:sym typeface="Calibri"/>
              </a:rPr>
              <a:t>A Look Around the World</a:t>
            </a:r>
            <a:endParaRPr dirty="0"/>
          </a:p>
        </p:txBody>
      </p:sp>
      <p:sp>
        <p:nvSpPr>
          <p:cNvPr id="555" name="Google Shape;555;p36"/>
          <p:cNvSpPr txBox="1">
            <a:spLocks noGrp="1"/>
          </p:cNvSpPr>
          <p:nvPr>
            <p:ph type="body" idx="4294967295"/>
          </p:nvPr>
        </p:nvSpPr>
        <p:spPr>
          <a:xfrm>
            <a:off x="5257153" y="1741714"/>
            <a:ext cx="5079919" cy="4152674"/>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accent3"/>
              </a:buClr>
              <a:buSzPts val="2480"/>
            </a:pPr>
            <a:r>
              <a:rPr lang="en-US" sz="2400" dirty="0">
                <a:solidFill>
                  <a:schemeClr val="accent3"/>
                </a:solidFill>
              </a:rPr>
              <a:t>According to WHO:  7.3 million midwives in European Region</a:t>
            </a:r>
            <a:endParaRPr sz="2400" dirty="0">
              <a:solidFill>
                <a:schemeClr val="accent3"/>
              </a:solidFill>
            </a:endParaRPr>
          </a:p>
          <a:p>
            <a:pPr lvl="1">
              <a:spcBef>
                <a:spcPts val="434"/>
              </a:spcBef>
              <a:buClr>
                <a:schemeClr val="accent3"/>
              </a:buClr>
              <a:buSzPts val="2170"/>
              <a:buFont typeface="Arial" panose="020B0604020202020204" pitchFamily="34" charset="0"/>
              <a:buChar char="•"/>
            </a:pPr>
            <a:r>
              <a:rPr lang="en-US" b="0" i="0" u="none" strike="noStrike" cap="none" dirty="0">
                <a:solidFill>
                  <a:schemeClr val="accent3"/>
                </a:solidFill>
              </a:rPr>
              <a:t>12,000 in US</a:t>
            </a:r>
            <a:endParaRPr dirty="0">
              <a:solidFill>
                <a:schemeClr val="accent3"/>
              </a:solidFill>
            </a:endParaRPr>
          </a:p>
          <a:p>
            <a:pPr>
              <a:spcBef>
                <a:spcPts val="496"/>
              </a:spcBef>
              <a:buClr>
                <a:schemeClr val="accent3"/>
              </a:buClr>
              <a:buSzPts val="2480"/>
            </a:pPr>
            <a:r>
              <a:rPr lang="en-US" sz="2400" dirty="0">
                <a:solidFill>
                  <a:schemeClr val="accent3"/>
                </a:solidFill>
              </a:rPr>
              <a:t>All education is post secondary</a:t>
            </a:r>
            <a:endParaRPr sz="2400" dirty="0">
              <a:solidFill>
                <a:schemeClr val="accent3"/>
              </a:solidFill>
            </a:endParaRPr>
          </a:p>
          <a:p>
            <a:pPr>
              <a:spcBef>
                <a:spcPts val="496"/>
              </a:spcBef>
              <a:buClr>
                <a:schemeClr val="accent3"/>
              </a:buClr>
              <a:buSzPts val="2480"/>
            </a:pPr>
            <a:r>
              <a:rPr lang="en-US" sz="2400" dirty="0">
                <a:solidFill>
                  <a:schemeClr val="accent3"/>
                </a:solidFill>
              </a:rPr>
              <a:t>Increased education associated increased decision making</a:t>
            </a:r>
            <a:endParaRPr sz="2400" dirty="0">
              <a:solidFill>
                <a:schemeClr val="accent3"/>
              </a:solidFill>
            </a:endParaRPr>
          </a:p>
          <a:p>
            <a:pPr>
              <a:spcBef>
                <a:spcPts val="496"/>
              </a:spcBef>
              <a:buClr>
                <a:schemeClr val="accent3"/>
              </a:buClr>
              <a:buSzPts val="2480"/>
            </a:pPr>
            <a:r>
              <a:rPr lang="en-US" sz="2400" dirty="0">
                <a:solidFill>
                  <a:schemeClr val="accent3"/>
                </a:solidFill>
              </a:rPr>
              <a:t>No educational standardization	</a:t>
            </a:r>
            <a:endParaRPr sz="2400" dirty="0">
              <a:solidFill>
                <a:schemeClr val="accent3"/>
              </a:solidFill>
            </a:endParaRPr>
          </a:p>
          <a:p>
            <a:pPr lvl="1">
              <a:spcBef>
                <a:spcPts val="434"/>
              </a:spcBef>
              <a:buClr>
                <a:schemeClr val="accent3"/>
              </a:buClr>
              <a:buSzPts val="2170"/>
              <a:buFont typeface="Arial" panose="020B0604020202020204" pitchFamily="34" charset="0"/>
              <a:buChar char="•"/>
            </a:pPr>
            <a:r>
              <a:rPr lang="en-US" b="0" i="0" u="none" strike="noStrike" cap="none" dirty="0">
                <a:solidFill>
                  <a:schemeClr val="accent3"/>
                </a:solidFill>
              </a:rPr>
              <a:t>Bachelor’s in Midwifery</a:t>
            </a:r>
            <a:endParaRPr dirty="0">
              <a:solidFill>
                <a:schemeClr val="accent3"/>
              </a:solidFill>
            </a:endParaRPr>
          </a:p>
          <a:p>
            <a:pPr lvl="2">
              <a:spcBef>
                <a:spcPts val="372"/>
              </a:spcBef>
              <a:buClr>
                <a:schemeClr val="accent3"/>
              </a:buClr>
              <a:buSzPts val="1860"/>
              <a:buFont typeface="Arial" panose="020B0604020202020204" pitchFamily="34" charset="0"/>
              <a:buChar char="•"/>
            </a:pPr>
            <a:r>
              <a:rPr lang="en-US" sz="2400" dirty="0">
                <a:solidFill>
                  <a:schemeClr val="accent3"/>
                </a:solidFill>
              </a:rPr>
              <a:t>3 years:  Italy</a:t>
            </a:r>
            <a:endParaRPr sz="2400" dirty="0">
              <a:solidFill>
                <a:schemeClr val="accent3"/>
              </a:solidFill>
            </a:endParaRPr>
          </a:p>
          <a:p>
            <a:pPr lvl="2">
              <a:spcBef>
                <a:spcPts val="372"/>
              </a:spcBef>
              <a:buClr>
                <a:schemeClr val="accent3"/>
              </a:buClr>
              <a:buSzPts val="1860"/>
              <a:buFont typeface="Arial" panose="020B0604020202020204" pitchFamily="34" charset="0"/>
              <a:buChar char="•"/>
            </a:pPr>
            <a:r>
              <a:rPr lang="en-US" sz="2400" dirty="0">
                <a:solidFill>
                  <a:schemeClr val="accent3"/>
                </a:solidFill>
              </a:rPr>
              <a:t>6 years: Germany</a:t>
            </a:r>
            <a:endParaRPr sz="2400" dirty="0">
              <a:solidFill>
                <a:schemeClr val="accent3"/>
              </a:solidFill>
            </a:endParaRPr>
          </a:p>
          <a:p>
            <a:pPr>
              <a:spcBef>
                <a:spcPts val="496"/>
              </a:spcBef>
              <a:buClr>
                <a:schemeClr val="accent3"/>
              </a:buClr>
              <a:buSzPts val="2480"/>
            </a:pPr>
            <a:r>
              <a:rPr lang="en-US" sz="2400" dirty="0">
                <a:solidFill>
                  <a:schemeClr val="accent3"/>
                </a:solidFill>
              </a:rPr>
              <a:t>90% female</a:t>
            </a:r>
            <a:endParaRPr sz="2400" dirty="0">
              <a:solidFill>
                <a:schemeClr val="accent3"/>
              </a:solidFill>
            </a:endParaRPr>
          </a:p>
          <a:p>
            <a:pPr lvl="1">
              <a:spcBef>
                <a:spcPts val="434"/>
              </a:spcBef>
              <a:buClr>
                <a:schemeClr val="accent3"/>
              </a:buClr>
              <a:buSzPts val="2170"/>
              <a:buFont typeface="Arial" panose="020B0604020202020204" pitchFamily="34" charset="0"/>
              <a:buChar char="•"/>
            </a:pPr>
            <a:r>
              <a:rPr lang="en-US" b="0" i="0" u="none" strike="noStrike" cap="none" dirty="0">
                <a:solidFill>
                  <a:schemeClr val="accent3"/>
                </a:solidFill>
              </a:rPr>
              <a:t>Remuneration disparities prevail</a:t>
            </a:r>
            <a:endParaRPr dirty="0">
              <a:solidFill>
                <a:schemeClr val="accent3"/>
              </a:solidFill>
            </a:endParaRPr>
          </a:p>
          <a:p>
            <a:pPr lvl="2">
              <a:spcBef>
                <a:spcPts val="372"/>
              </a:spcBef>
              <a:buClr>
                <a:schemeClr val="accent3"/>
              </a:buClr>
              <a:buSzPts val="1860"/>
              <a:buFont typeface="Arial" panose="020B0604020202020204" pitchFamily="34" charset="0"/>
              <a:buChar char="•"/>
            </a:pPr>
            <a:r>
              <a:rPr lang="en-US" sz="2400" dirty="0">
                <a:solidFill>
                  <a:schemeClr val="accent3"/>
                </a:solidFill>
              </a:rPr>
              <a:t>Women paid less than men in comparable positions</a:t>
            </a:r>
            <a:endParaRPr sz="2400" dirty="0">
              <a:solidFill>
                <a:schemeClr val="accent3"/>
              </a:solidFill>
            </a:endParaRPr>
          </a:p>
          <a:p>
            <a:pPr lvl="2">
              <a:spcBef>
                <a:spcPts val="372"/>
              </a:spcBef>
              <a:buClr>
                <a:schemeClr val="accent3"/>
              </a:buClr>
              <a:buSzPts val="1860"/>
              <a:buFont typeface="Arial" panose="020B0604020202020204" pitchFamily="34" charset="0"/>
              <a:buChar char="•"/>
            </a:pPr>
            <a:endParaRPr sz="2400" dirty="0"/>
          </a:p>
        </p:txBody>
      </p:sp>
      <p:cxnSp>
        <p:nvCxnSpPr>
          <p:cNvPr id="554" name="Google Shape;554;p36"/>
          <p:cNvCxnSpPr/>
          <p:nvPr/>
        </p:nvCxnSpPr>
        <p:spPr>
          <a:xfrm>
            <a:off x="5014722" y="2057400"/>
            <a:ext cx="0" cy="2743200"/>
          </a:xfrm>
          <a:prstGeom prst="straightConnector1">
            <a:avLst/>
          </a:prstGeom>
          <a:noFill/>
          <a:ln w="19050" cap="flat" cmpd="sng">
            <a:solidFill>
              <a:srgbClr val="262626"/>
            </a:solidFill>
            <a:prstDash val="solid"/>
            <a:miter lim="800000"/>
            <a:headEnd type="none" w="sm" len="sm"/>
            <a:tailEnd type="none" w="sm" len="sm"/>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pic>
        <p:nvPicPr>
          <p:cNvPr id="562" name="Google Shape;562;p37"/>
          <p:cNvPicPr preferRelativeResize="0"/>
          <p:nvPr/>
        </p:nvPicPr>
        <p:blipFill rotWithShape="1">
          <a:blip r:embed="rId3">
            <a:alphaModFix/>
          </a:blip>
          <a:srcRect/>
          <a:stretch/>
        </p:blipFill>
        <p:spPr>
          <a:xfrm>
            <a:off x="1523999" y="1690688"/>
            <a:ext cx="9144000" cy="4011005"/>
          </a:xfrm>
          <a:prstGeom prst="rect">
            <a:avLst/>
          </a:prstGeom>
          <a:noFill/>
          <a:ln>
            <a:noFill/>
          </a:ln>
        </p:spPr>
      </p:pic>
      <p:sp>
        <p:nvSpPr>
          <p:cNvPr id="563" name="Google Shape;563;p37"/>
          <p:cNvSpPr txBox="1"/>
          <p:nvPr/>
        </p:nvSpPr>
        <p:spPr>
          <a:xfrm>
            <a:off x="1610264" y="6547839"/>
            <a:ext cx="1967205" cy="261610"/>
          </a:xfrm>
          <a:prstGeom prst="rect">
            <a:avLst/>
          </a:prstGeom>
          <a:noFill/>
          <a:ln>
            <a:noFill/>
          </a:ln>
        </p:spPr>
        <p:txBody>
          <a:bodyPr spcFirstLastPara="1" wrap="square" lIns="91425" tIns="45700" rIns="91425" bIns="45700" anchor="t" anchorCtr="0">
            <a:noAutofit/>
          </a:bodyPr>
          <a:lstStyle/>
          <a:p>
            <a:pPr>
              <a:buClr>
                <a:srgbClr val="FFFFFF"/>
              </a:buClr>
              <a:buSzPts val="1100"/>
            </a:pPr>
            <a:r>
              <a:rPr lang="en-US" sz="1100">
                <a:solidFill>
                  <a:srgbClr val="FFFFFF"/>
                </a:solidFill>
                <a:latin typeface="Calibri"/>
                <a:ea typeface="Calibri"/>
                <a:cs typeface="Calibri"/>
                <a:sym typeface="Calibri"/>
              </a:rPr>
              <a:t>Used with permission of ACNM</a:t>
            </a:r>
            <a:endParaRPr>
              <a:solidFill>
                <a:schemeClr val="dk1"/>
              </a:solidFill>
              <a:latin typeface="Calibri"/>
              <a:ea typeface="Calibri"/>
              <a:cs typeface="Calibri"/>
              <a:sym typeface="Calibri"/>
            </a:endParaRPr>
          </a:p>
        </p:txBody>
      </p:sp>
      <p:sp>
        <p:nvSpPr>
          <p:cNvPr id="564" name="Google Shape;564;p37"/>
          <p:cNvSpPr txBox="1"/>
          <p:nvPr/>
        </p:nvSpPr>
        <p:spPr>
          <a:xfrm>
            <a:off x="2681418" y="5773347"/>
            <a:ext cx="8981537" cy="965998"/>
          </a:xfrm>
          <a:prstGeom prst="rect">
            <a:avLst/>
          </a:prstGeom>
          <a:solidFill>
            <a:schemeClr val="accent3"/>
          </a:solidFill>
          <a:ln w="38100" cap="rnd"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SzPts val="1600"/>
            </a:pPr>
            <a:r>
              <a:rPr lang="en-US" sz="2400" b="1" dirty="0">
                <a:solidFill>
                  <a:schemeClr val="bg1"/>
                </a:solidFill>
                <a:latin typeface="Calibri"/>
                <a:ea typeface="Calibri"/>
                <a:cs typeface="Calibri"/>
                <a:sym typeface="Calibri"/>
              </a:rPr>
              <a:t>Greater use of midwifery in the US should be a significant aspect of addressing the shortage of in skilled maternal care providers.</a:t>
            </a:r>
            <a:endParaRPr sz="2400" dirty="0">
              <a:solidFill>
                <a:schemeClr val="bg1"/>
              </a:solidFill>
              <a:latin typeface="Calibri"/>
              <a:ea typeface="Calibri"/>
              <a:cs typeface="Calibri"/>
              <a:sym typeface="Calibri"/>
            </a:endParaRPr>
          </a:p>
        </p:txBody>
      </p:sp>
      <p:sp>
        <p:nvSpPr>
          <p:cNvPr id="565" name="Google Shape;565;p37"/>
          <p:cNvSpPr/>
          <p:nvPr/>
        </p:nvSpPr>
        <p:spPr>
          <a:xfrm>
            <a:off x="10058400" y="3962400"/>
            <a:ext cx="533400" cy="144780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Calibri"/>
              <a:ea typeface="Calibri"/>
              <a:cs typeface="Calibri"/>
              <a:sym typeface="Calibri"/>
            </a:endParaRPr>
          </a:p>
        </p:txBody>
      </p:sp>
      <p:sp>
        <p:nvSpPr>
          <p:cNvPr id="3" name="Title 2">
            <a:extLst>
              <a:ext uri="{FF2B5EF4-FFF2-40B4-BE49-F238E27FC236}">
                <a16:creationId xmlns:a16="http://schemas.microsoft.com/office/drawing/2014/main" id="{288C0210-D74A-44AF-8EF7-91D36AA64C34}"/>
              </a:ext>
            </a:extLst>
          </p:cNvPr>
          <p:cNvSpPr>
            <a:spLocks noGrp="1"/>
          </p:cNvSpPr>
          <p:nvPr>
            <p:ph type="title"/>
          </p:nvPr>
        </p:nvSpPr>
        <p:spPr>
          <a:xfrm>
            <a:off x="838200" y="1088571"/>
            <a:ext cx="10515600" cy="602117"/>
          </a:xfrm>
        </p:spPr>
        <p:txBody>
          <a:bodyPr>
            <a:normAutofit fontScale="90000"/>
          </a:bodyPr>
          <a:lstStyle/>
          <a:p>
            <a:pPr algn="ctr"/>
            <a:r>
              <a:rPr lang="en-US" dirty="0">
                <a:latin typeface="Calibri"/>
                <a:ea typeface="Calibri"/>
                <a:cs typeface="Calibri"/>
                <a:sym typeface="Calibri"/>
              </a:rPr>
              <a:t>Many Other Countries Incorporate Midwifery Care</a:t>
            </a:r>
            <a:br>
              <a:rPr lang="en-US" dirty="0">
                <a:solidFill>
                  <a:schemeClr val="dk1"/>
                </a:solidFill>
                <a:latin typeface="Calibri"/>
                <a:ea typeface="Calibri"/>
                <a:cs typeface="Calibri"/>
                <a:sym typeface="Calibri"/>
              </a:rPr>
            </a:b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38"/>
          <p:cNvSpPr/>
          <p:nvPr/>
        </p:nvSpPr>
        <p:spPr>
          <a:xfrm>
            <a:off x="1782107" y="320040"/>
            <a:ext cx="8661654" cy="6045926"/>
          </a:xfrm>
          <a:prstGeom prst="rect">
            <a:avLst/>
          </a:prstGeom>
          <a:solidFill>
            <a:schemeClr val="dk1">
              <a:alpha val="7450"/>
            </a:schemeClr>
          </a:solidFill>
          <a:ln>
            <a:noFill/>
          </a:ln>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Calibri"/>
              <a:ea typeface="Calibri"/>
              <a:cs typeface="Calibri"/>
              <a:sym typeface="Calibri"/>
            </a:endParaRPr>
          </a:p>
        </p:txBody>
      </p:sp>
      <p:sp>
        <p:nvSpPr>
          <p:cNvPr id="571" name="Google Shape;571;p38"/>
          <p:cNvSpPr txBox="1">
            <a:spLocks noGrp="1"/>
          </p:cNvSpPr>
          <p:nvPr>
            <p:ph type="title"/>
          </p:nvPr>
        </p:nvSpPr>
        <p:spPr>
          <a:xfrm>
            <a:off x="1947335" y="320041"/>
            <a:ext cx="8885893" cy="933027"/>
          </a:xfrm>
          <a:prstGeom prst="rect">
            <a:avLst/>
          </a:prstGeom>
          <a:noFill/>
          <a:ln>
            <a:noFill/>
          </a:ln>
        </p:spPr>
        <p:txBody>
          <a:bodyPr spcFirstLastPara="1" vert="horz" wrap="square" lIns="91425" tIns="45700" rIns="91425" bIns="45700" rtlCol="0" anchor="ctr" anchorCtr="0">
            <a:noAutofit/>
          </a:bodyPr>
          <a:lstStyle/>
          <a:p>
            <a:pPr>
              <a:buSzPts val="2800"/>
            </a:pPr>
            <a:r>
              <a:rPr lang="en-US" sz="3500" dirty="0"/>
              <a:t>Current perceptions of the health care?</a:t>
            </a:r>
            <a:endParaRPr sz="3500" dirty="0"/>
          </a:p>
        </p:txBody>
      </p:sp>
      <p:sp>
        <p:nvSpPr>
          <p:cNvPr id="572" name="Google Shape;572;p38"/>
          <p:cNvSpPr txBox="1">
            <a:spLocks noGrp="1"/>
          </p:cNvSpPr>
          <p:nvPr>
            <p:ph type="body" idx="1"/>
          </p:nvPr>
        </p:nvSpPr>
        <p:spPr>
          <a:xfrm>
            <a:off x="1947334" y="1185334"/>
            <a:ext cx="8119534" cy="5672666"/>
          </a:xfrm>
          <a:prstGeom prst="rect">
            <a:avLst/>
          </a:prstGeom>
          <a:noFill/>
          <a:ln>
            <a:noFill/>
          </a:ln>
        </p:spPr>
        <p:txBody>
          <a:bodyPr spcFirstLastPara="1" vert="horz" wrap="square" lIns="91425" tIns="45700" rIns="91425" bIns="45700" rtlCol="0" anchor="t" anchorCtr="0">
            <a:noAutofit/>
          </a:bodyPr>
          <a:lstStyle/>
          <a:p>
            <a:pPr marL="239713" indent="-228600">
              <a:lnSpc>
                <a:spcPct val="70000"/>
              </a:lnSpc>
              <a:spcBef>
                <a:spcPts val="0"/>
              </a:spcBef>
              <a:buSzPts val="1700"/>
            </a:pPr>
            <a:r>
              <a:rPr lang="en-US" sz="2400" dirty="0">
                <a:solidFill>
                  <a:schemeClr val="accent3"/>
                </a:solidFill>
              </a:rPr>
              <a:t>2012 survey of 1000+ US women</a:t>
            </a:r>
            <a:endParaRPr dirty="0">
              <a:solidFill>
                <a:schemeClr val="accent3"/>
              </a:solidFill>
            </a:endParaRPr>
          </a:p>
          <a:p>
            <a:pPr marL="239713" indent="-120650">
              <a:lnSpc>
                <a:spcPct val="70000"/>
              </a:lnSpc>
              <a:spcBef>
                <a:spcPts val="0"/>
              </a:spcBef>
              <a:buSzPts val="1700"/>
              <a:buNone/>
            </a:pPr>
            <a:endParaRPr sz="2400" dirty="0">
              <a:solidFill>
                <a:schemeClr val="accent3"/>
              </a:solidFill>
            </a:endParaRPr>
          </a:p>
          <a:p>
            <a:pPr marL="239713" indent="-228600">
              <a:lnSpc>
                <a:spcPct val="70000"/>
              </a:lnSpc>
              <a:spcBef>
                <a:spcPts val="0"/>
              </a:spcBef>
              <a:buSzPts val="1700"/>
            </a:pPr>
            <a:r>
              <a:rPr lang="en-US" sz="2400" dirty="0">
                <a:solidFill>
                  <a:schemeClr val="accent3"/>
                </a:solidFill>
              </a:rPr>
              <a:t>85% of women said they were satisfied with their health care, though most said they aren’t getting the services they want, including:</a:t>
            </a:r>
            <a:endParaRPr dirty="0">
              <a:solidFill>
                <a:schemeClr val="accent3"/>
              </a:solidFill>
            </a:endParaRPr>
          </a:p>
          <a:p>
            <a:pPr marL="239713" indent="-120650">
              <a:lnSpc>
                <a:spcPct val="70000"/>
              </a:lnSpc>
              <a:spcBef>
                <a:spcPts val="0"/>
              </a:spcBef>
              <a:buSzPts val="1700"/>
              <a:buNone/>
            </a:pPr>
            <a:endParaRPr sz="2400" dirty="0">
              <a:solidFill>
                <a:schemeClr val="accent3"/>
              </a:solidFill>
            </a:endParaRPr>
          </a:p>
          <a:p>
            <a:pPr marL="1143000" lvl="2" indent="-228600">
              <a:lnSpc>
                <a:spcPct val="100000"/>
              </a:lnSpc>
              <a:spcBef>
                <a:spcPts val="0"/>
              </a:spcBef>
              <a:buSzPts val="1700"/>
            </a:pPr>
            <a:r>
              <a:rPr lang="en-US" sz="2400" dirty="0">
                <a:solidFill>
                  <a:schemeClr val="accent3"/>
                </a:solidFill>
              </a:rPr>
              <a:t>Family planning advice and counseling</a:t>
            </a:r>
            <a:endParaRPr sz="2400" dirty="0">
              <a:solidFill>
                <a:schemeClr val="accent3"/>
              </a:solidFill>
            </a:endParaRPr>
          </a:p>
          <a:p>
            <a:pPr marL="1143000" lvl="2" indent="-228600">
              <a:lnSpc>
                <a:spcPct val="100000"/>
              </a:lnSpc>
              <a:spcBef>
                <a:spcPts val="0"/>
              </a:spcBef>
              <a:buSzPts val="1700"/>
            </a:pPr>
            <a:r>
              <a:rPr lang="en-US" sz="2400" dirty="0">
                <a:solidFill>
                  <a:schemeClr val="accent3"/>
                </a:solidFill>
              </a:rPr>
              <a:t>Pain management options during childbirth</a:t>
            </a:r>
            <a:endParaRPr sz="2400" dirty="0">
              <a:solidFill>
                <a:schemeClr val="accent3"/>
              </a:solidFill>
            </a:endParaRPr>
          </a:p>
          <a:p>
            <a:pPr marL="1143000" lvl="2" indent="-228600">
              <a:lnSpc>
                <a:spcPct val="100000"/>
              </a:lnSpc>
              <a:spcBef>
                <a:spcPts val="0"/>
              </a:spcBef>
              <a:buSzPts val="1700"/>
            </a:pPr>
            <a:r>
              <a:rPr lang="en-US" sz="2400" dirty="0">
                <a:solidFill>
                  <a:schemeClr val="accent3"/>
                </a:solidFill>
              </a:rPr>
              <a:t>Choice of birth settings</a:t>
            </a:r>
            <a:endParaRPr sz="2400" dirty="0">
              <a:solidFill>
                <a:schemeClr val="accent3"/>
              </a:solidFill>
            </a:endParaRPr>
          </a:p>
          <a:p>
            <a:pPr marL="239713" indent="-228600">
              <a:lnSpc>
                <a:spcPct val="70000"/>
              </a:lnSpc>
              <a:buSzPts val="1700"/>
            </a:pPr>
            <a:r>
              <a:rPr lang="en-US" sz="2400" dirty="0">
                <a:solidFill>
                  <a:schemeClr val="accent3"/>
                </a:solidFill>
              </a:rPr>
              <a:t>Most women who have given birth or are pregnant haven’t talked with their providers about:</a:t>
            </a:r>
            <a:endParaRPr dirty="0">
              <a:solidFill>
                <a:schemeClr val="accent3"/>
              </a:solidFill>
            </a:endParaRPr>
          </a:p>
          <a:p>
            <a:pPr marL="239713" indent="-120650">
              <a:lnSpc>
                <a:spcPct val="70000"/>
              </a:lnSpc>
              <a:buSzPts val="1700"/>
              <a:buNone/>
            </a:pPr>
            <a:endParaRPr sz="2400" dirty="0">
              <a:solidFill>
                <a:schemeClr val="accent3"/>
              </a:solidFill>
            </a:endParaRPr>
          </a:p>
          <a:p>
            <a:pPr marL="1143000" lvl="2" indent="-228600">
              <a:lnSpc>
                <a:spcPct val="100000"/>
              </a:lnSpc>
              <a:spcBef>
                <a:spcPts val="0"/>
              </a:spcBef>
              <a:buSzPts val="1700"/>
            </a:pPr>
            <a:r>
              <a:rPr lang="en-US" sz="2400" dirty="0">
                <a:solidFill>
                  <a:schemeClr val="accent3"/>
                </a:solidFill>
              </a:rPr>
              <a:t>How to maintain health and wellness during pregnancy</a:t>
            </a:r>
            <a:endParaRPr sz="2400" dirty="0">
              <a:solidFill>
                <a:schemeClr val="accent3"/>
              </a:solidFill>
            </a:endParaRPr>
          </a:p>
          <a:p>
            <a:pPr marL="1143000" lvl="2" indent="-228600">
              <a:lnSpc>
                <a:spcPct val="100000"/>
              </a:lnSpc>
              <a:spcBef>
                <a:spcPts val="0"/>
              </a:spcBef>
              <a:buSzPts val="1700"/>
            </a:pPr>
            <a:r>
              <a:rPr lang="en-US" sz="2400" dirty="0">
                <a:solidFill>
                  <a:schemeClr val="accent3"/>
                </a:solidFill>
              </a:rPr>
              <a:t>Breastfeeding</a:t>
            </a:r>
            <a:endParaRPr sz="2400" dirty="0">
              <a:solidFill>
                <a:schemeClr val="accent3"/>
              </a:solidFill>
            </a:endParaRPr>
          </a:p>
          <a:p>
            <a:pPr marL="1143000" lvl="2" indent="-228600">
              <a:lnSpc>
                <a:spcPct val="100000"/>
              </a:lnSpc>
              <a:spcBef>
                <a:spcPts val="0"/>
              </a:spcBef>
              <a:buSzPts val="1700"/>
            </a:pPr>
            <a:r>
              <a:rPr lang="en-US" sz="2400" dirty="0">
                <a:solidFill>
                  <a:schemeClr val="accent3"/>
                </a:solidFill>
              </a:rPr>
              <a:t>Birth control and family planning</a:t>
            </a:r>
            <a:endParaRPr sz="2400" dirty="0">
              <a:solidFill>
                <a:schemeClr val="accent3"/>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39"/>
          <p:cNvSpPr txBox="1">
            <a:spLocks noGrp="1"/>
          </p:cNvSpPr>
          <p:nvPr>
            <p:ph type="title" idx="4294967295"/>
          </p:nvPr>
        </p:nvSpPr>
        <p:spPr>
          <a:xfrm>
            <a:off x="-1" y="249238"/>
            <a:ext cx="12125325" cy="569912"/>
          </a:xfrm>
          <a:prstGeom prst="rect">
            <a:avLst/>
          </a:prstGeom>
          <a:noFill/>
          <a:ln>
            <a:noFill/>
          </a:ln>
        </p:spPr>
        <p:txBody>
          <a:bodyPr spcFirstLastPara="1" vert="horz" wrap="square" lIns="68550" tIns="34275" rIns="68550" bIns="34275" rtlCol="0" anchor="b" anchorCtr="0">
            <a:noAutofit/>
          </a:bodyPr>
          <a:lstStyle/>
          <a:p>
            <a:pPr algn="ctr">
              <a:spcBef>
                <a:spcPts val="0"/>
              </a:spcBef>
              <a:buClr>
                <a:srgbClr val="7A9798"/>
              </a:buClr>
              <a:buSzPts val="3300"/>
            </a:pPr>
            <a:r>
              <a:rPr lang="en-US" dirty="0"/>
              <a:t>20</a:t>
            </a:r>
            <a:r>
              <a:rPr lang="en-US" baseline="30000" dirty="0"/>
              <a:t>th</a:t>
            </a:r>
            <a:r>
              <a:rPr lang="en-US" dirty="0"/>
              <a:t> Century US Generations</a:t>
            </a:r>
            <a:endParaRPr dirty="0"/>
          </a:p>
        </p:txBody>
      </p:sp>
      <p:pic>
        <p:nvPicPr>
          <p:cNvPr id="578" name="Google Shape;578;p39" descr="Image result for population trends us by generation"/>
          <p:cNvPicPr preferRelativeResize="0"/>
          <p:nvPr/>
        </p:nvPicPr>
        <p:blipFill rotWithShape="1">
          <a:blip r:embed="rId3">
            <a:alphaModFix/>
          </a:blip>
          <a:srcRect/>
          <a:stretch/>
        </p:blipFill>
        <p:spPr>
          <a:xfrm>
            <a:off x="1916079" y="818981"/>
            <a:ext cx="8040721" cy="5446353"/>
          </a:xfrm>
          <a:prstGeom prst="rect">
            <a:avLst/>
          </a:prstGeom>
          <a:noFill/>
          <a:ln>
            <a:noFill/>
          </a:ln>
        </p:spPr>
      </p:pic>
      <p:sp>
        <p:nvSpPr>
          <p:cNvPr id="579" name="Google Shape;579;p39"/>
          <p:cNvSpPr txBox="1"/>
          <p:nvPr/>
        </p:nvSpPr>
        <p:spPr>
          <a:xfrm>
            <a:off x="8782050" y="6486159"/>
            <a:ext cx="3546946" cy="245205"/>
          </a:xfrm>
          <a:prstGeom prst="rect">
            <a:avLst/>
          </a:prstGeom>
          <a:noFill/>
          <a:ln>
            <a:noFill/>
          </a:ln>
        </p:spPr>
        <p:txBody>
          <a:bodyPr spcFirstLastPara="1" wrap="square" lIns="68550" tIns="34275" rIns="68550" bIns="34275" anchor="t" anchorCtr="0">
            <a:noAutofit/>
          </a:bodyPr>
          <a:lstStyle/>
          <a:p>
            <a:r>
              <a:rPr lang="en-US" sz="1200" dirty="0">
                <a:solidFill>
                  <a:schemeClr val="accent3"/>
                </a:solidFill>
                <a:latin typeface="Georgia"/>
                <a:ea typeface="Georgia"/>
                <a:cs typeface="Georgia"/>
                <a:sym typeface="Georgia"/>
              </a:rPr>
              <a:t>(Population Reference Bureau:  www.prb.org)</a:t>
            </a:r>
            <a:endParaRPr sz="1200" dirty="0">
              <a:solidFill>
                <a:schemeClr val="accent3"/>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D268458-5AEE-4C2E-8571-FF6B7DF6986C}"/>
              </a:ext>
            </a:extLst>
          </p:cNvPr>
          <p:cNvGrpSpPr/>
          <p:nvPr/>
        </p:nvGrpSpPr>
        <p:grpSpPr>
          <a:xfrm>
            <a:off x="1524000" y="-43543"/>
            <a:ext cx="9143772" cy="6655323"/>
            <a:chOff x="1524000" y="-43543"/>
            <a:chExt cx="9143772" cy="6655323"/>
          </a:xfrm>
        </p:grpSpPr>
        <p:sp>
          <p:nvSpPr>
            <p:cNvPr id="8" name="Google Shape;175;p4">
              <a:extLst>
                <a:ext uri="{FF2B5EF4-FFF2-40B4-BE49-F238E27FC236}">
                  <a16:creationId xmlns:a16="http://schemas.microsoft.com/office/drawing/2014/main" id="{08990EF2-26DA-4C01-BCE1-7969E96F3B1C}"/>
                </a:ext>
              </a:extLst>
            </p:cNvPr>
            <p:cNvSpPr/>
            <p:nvPr/>
          </p:nvSpPr>
          <p:spPr>
            <a:xfrm>
              <a:off x="6619660" y="900815"/>
              <a:ext cx="569714" cy="5710965"/>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157359"/>
            </a:solidFill>
            <a:ln>
              <a:noFill/>
            </a:ln>
          </p:spPr>
          <p:txBody>
            <a:bodyPr spcFirstLastPara="1" wrap="square" lIns="91425" tIns="45700" rIns="91425" bIns="45700" anchor="t" anchorCtr="0">
              <a:noAutofit/>
            </a:bodyPr>
            <a:lstStyle/>
            <a:p>
              <a:endParaRPr sz="1400">
                <a:solidFill>
                  <a:srgbClr val="000000"/>
                </a:solidFill>
                <a:latin typeface="Arial"/>
                <a:ea typeface="Arial"/>
                <a:cs typeface="Arial"/>
                <a:sym typeface="Arial"/>
              </a:endParaRPr>
            </a:p>
          </p:txBody>
        </p:sp>
        <p:grpSp>
          <p:nvGrpSpPr>
            <p:cNvPr id="9" name="Group 8">
              <a:extLst>
                <a:ext uri="{FF2B5EF4-FFF2-40B4-BE49-F238E27FC236}">
                  <a16:creationId xmlns:a16="http://schemas.microsoft.com/office/drawing/2014/main" id="{5EEF607B-C408-450E-83F5-42455C2BCFDB}"/>
                </a:ext>
              </a:extLst>
            </p:cNvPr>
            <p:cNvGrpSpPr/>
            <p:nvPr/>
          </p:nvGrpSpPr>
          <p:grpSpPr>
            <a:xfrm>
              <a:off x="1524000" y="-43543"/>
              <a:ext cx="9143772" cy="6611780"/>
              <a:chOff x="1524000" y="0"/>
              <a:chExt cx="9143772" cy="6611780"/>
            </a:xfrm>
          </p:grpSpPr>
          <p:sp>
            <p:nvSpPr>
              <p:cNvPr id="10" name="Google Shape;174;p4">
                <a:extLst>
                  <a:ext uri="{FF2B5EF4-FFF2-40B4-BE49-F238E27FC236}">
                    <a16:creationId xmlns:a16="http://schemas.microsoft.com/office/drawing/2014/main" id="{BA6A07DD-5365-4468-B517-EBF6E84C2D01}"/>
                  </a:ext>
                </a:extLst>
              </p:cNvPr>
              <p:cNvSpPr/>
              <p:nvPr/>
            </p:nvSpPr>
            <p:spPr>
              <a:xfrm>
                <a:off x="2936240" y="0"/>
                <a:ext cx="7729474" cy="6223920"/>
              </a:xfrm>
              <a:prstGeom prst="rect">
                <a:avLst/>
              </a:prstGeom>
              <a:solidFill>
                <a:schemeClr val="lt1"/>
              </a:solidFill>
              <a:ln>
                <a:noFill/>
              </a:ln>
            </p:spPr>
            <p:txBody>
              <a:bodyPr spcFirstLastPara="1" wrap="square" lIns="91425" tIns="45700" rIns="91425" bIns="45700" anchor="ctr" anchorCtr="0">
                <a:noAutofit/>
              </a:bodyPr>
              <a:lstStyle/>
              <a:p>
                <a:pPr algn="ctr"/>
                <a:endParaRPr sz="1400">
                  <a:solidFill>
                    <a:schemeClr val="lt1"/>
                  </a:solidFill>
                  <a:latin typeface="Arial"/>
                  <a:ea typeface="Arial"/>
                  <a:cs typeface="Arial"/>
                  <a:sym typeface="Arial"/>
                </a:endParaRPr>
              </a:p>
            </p:txBody>
          </p:sp>
          <p:sp>
            <p:nvSpPr>
              <p:cNvPr id="11" name="Google Shape;177;p4">
                <a:extLst>
                  <a:ext uri="{FF2B5EF4-FFF2-40B4-BE49-F238E27FC236}">
                    <a16:creationId xmlns:a16="http://schemas.microsoft.com/office/drawing/2014/main" id="{7958EAD7-740B-4627-A58B-4462E76E41D8}"/>
                  </a:ext>
                </a:extLst>
              </p:cNvPr>
              <p:cNvSpPr/>
              <p:nvPr/>
            </p:nvSpPr>
            <p:spPr>
              <a:xfrm>
                <a:off x="1524000" y="634080"/>
                <a:ext cx="5456646" cy="5251646"/>
              </a:xfrm>
              <a:prstGeom prst="rect">
                <a:avLst/>
              </a:prstGeom>
              <a:solidFill>
                <a:schemeClr val="accent1"/>
              </a:solidFill>
              <a:ln>
                <a:noFill/>
              </a:ln>
            </p:spPr>
            <p:txBody>
              <a:bodyPr spcFirstLastPara="1" wrap="square" lIns="91425" tIns="45700" rIns="91425" bIns="45700" anchor="t" anchorCtr="0">
                <a:noAutofit/>
              </a:bodyPr>
              <a:lstStyle/>
              <a:p>
                <a:endParaRPr sz="1400" dirty="0">
                  <a:solidFill>
                    <a:srgbClr val="000000"/>
                  </a:solidFill>
                  <a:latin typeface="Arial"/>
                  <a:ea typeface="Arial"/>
                  <a:cs typeface="Arial"/>
                  <a:sym typeface="Arial"/>
                </a:endParaRPr>
              </a:p>
            </p:txBody>
          </p:sp>
          <p:pic>
            <p:nvPicPr>
              <p:cNvPr id="12" name="Google Shape;180;p4">
                <a:extLst>
                  <a:ext uri="{FF2B5EF4-FFF2-40B4-BE49-F238E27FC236}">
                    <a16:creationId xmlns:a16="http://schemas.microsoft.com/office/drawing/2014/main" id="{F436595A-7CA0-4C12-88B5-029D42BECDBB}"/>
                  </a:ext>
                </a:extLst>
              </p:cNvPr>
              <p:cNvPicPr preferRelativeResize="0"/>
              <p:nvPr/>
            </p:nvPicPr>
            <p:blipFill rotWithShape="1">
              <a:blip r:embed="rId2">
                <a:alphaModFix/>
              </a:blip>
              <a:srcRect l="3976" r="12810" b="-4"/>
              <a:stretch/>
            </p:blipFill>
            <p:spPr>
              <a:xfrm>
                <a:off x="7189603" y="1353981"/>
                <a:ext cx="3478169" cy="5257799"/>
              </a:xfrm>
              <a:prstGeom prst="rect">
                <a:avLst/>
              </a:prstGeom>
              <a:noFill/>
              <a:ln>
                <a:noFill/>
              </a:ln>
            </p:spPr>
          </p:pic>
        </p:grpSp>
      </p:grpSp>
      <p:sp>
        <p:nvSpPr>
          <p:cNvPr id="13" name="TextBox 12">
            <a:extLst>
              <a:ext uri="{FF2B5EF4-FFF2-40B4-BE49-F238E27FC236}">
                <a16:creationId xmlns:a16="http://schemas.microsoft.com/office/drawing/2014/main" id="{B8B30417-4696-40CD-A9F5-AC77061E5A3E}"/>
              </a:ext>
            </a:extLst>
          </p:cNvPr>
          <p:cNvSpPr txBox="1"/>
          <p:nvPr/>
        </p:nvSpPr>
        <p:spPr>
          <a:xfrm>
            <a:off x="1898469" y="1114697"/>
            <a:ext cx="4354285" cy="1077218"/>
          </a:xfrm>
          <a:prstGeom prst="rect">
            <a:avLst/>
          </a:prstGeom>
          <a:noFill/>
        </p:spPr>
        <p:txBody>
          <a:bodyPr wrap="square" rtlCol="0">
            <a:spAutoFit/>
          </a:bodyPr>
          <a:lstStyle/>
          <a:p>
            <a:r>
              <a:rPr lang="en-US" sz="3200" dirty="0">
                <a:solidFill>
                  <a:schemeClr val="bg1"/>
                </a:solidFill>
              </a:rPr>
              <a:t>History of </a:t>
            </a:r>
            <a:r>
              <a:rPr lang="en-US" sz="3200" dirty="0" err="1">
                <a:solidFill>
                  <a:schemeClr val="bg1"/>
                </a:solidFill>
              </a:rPr>
              <a:t>Obstetrix</a:t>
            </a:r>
            <a:r>
              <a:rPr lang="en-US" sz="3200" dirty="0">
                <a:solidFill>
                  <a:schemeClr val="bg1"/>
                </a:solidFill>
              </a:rPr>
              <a:t>  </a:t>
            </a:r>
            <a:br>
              <a:rPr lang="en-US" sz="3200" dirty="0">
                <a:solidFill>
                  <a:schemeClr val="bg1"/>
                </a:solidFill>
              </a:rPr>
            </a:br>
            <a:r>
              <a:rPr lang="en-US" sz="3200" dirty="0">
                <a:solidFill>
                  <a:schemeClr val="bg1"/>
                </a:solidFill>
              </a:rPr>
              <a:t>16</a:t>
            </a:r>
            <a:r>
              <a:rPr lang="en-US" sz="3200" baseline="30000" dirty="0">
                <a:solidFill>
                  <a:schemeClr val="bg1"/>
                </a:solidFill>
              </a:rPr>
              <a:t>th</a:t>
            </a:r>
            <a:r>
              <a:rPr lang="en-US" sz="3200" dirty="0">
                <a:solidFill>
                  <a:schemeClr val="bg1"/>
                </a:solidFill>
              </a:rPr>
              <a:t>-17</a:t>
            </a:r>
            <a:r>
              <a:rPr lang="en-US" sz="3200" baseline="30000" dirty="0">
                <a:solidFill>
                  <a:schemeClr val="bg1"/>
                </a:solidFill>
              </a:rPr>
              <a:t>th</a:t>
            </a:r>
            <a:r>
              <a:rPr lang="en-US" sz="3200" dirty="0">
                <a:solidFill>
                  <a:schemeClr val="bg1"/>
                </a:solidFill>
              </a:rPr>
              <a:t> c. Europe</a:t>
            </a:r>
          </a:p>
        </p:txBody>
      </p:sp>
      <p:sp>
        <p:nvSpPr>
          <p:cNvPr id="14" name="TextBox 13">
            <a:extLst>
              <a:ext uri="{FF2B5EF4-FFF2-40B4-BE49-F238E27FC236}">
                <a16:creationId xmlns:a16="http://schemas.microsoft.com/office/drawing/2014/main" id="{C62729A6-8BEA-4F10-B8C0-CA1B6998E5A2}"/>
              </a:ext>
            </a:extLst>
          </p:cNvPr>
          <p:cNvSpPr txBox="1"/>
          <p:nvPr/>
        </p:nvSpPr>
        <p:spPr>
          <a:xfrm>
            <a:off x="1654629" y="3068417"/>
            <a:ext cx="4962973" cy="1716367"/>
          </a:xfrm>
          <a:prstGeom prst="rect">
            <a:avLst/>
          </a:prstGeom>
          <a:noFill/>
        </p:spPr>
        <p:txBody>
          <a:bodyPr wrap="square" rtlCol="0">
            <a:spAutoFit/>
          </a:bodyPr>
          <a:lstStyle/>
          <a:p>
            <a:pPr marL="685800" lvl="1" indent="-228600">
              <a:lnSpc>
                <a:spcPct val="90000"/>
              </a:lnSpc>
              <a:buClr>
                <a:schemeClr val="lt1"/>
              </a:buClr>
              <a:buSzPts val="1850"/>
              <a:buChar char="•"/>
            </a:pPr>
            <a:r>
              <a:rPr lang="en-US" dirty="0">
                <a:solidFill>
                  <a:schemeClr val="bg1"/>
                </a:solidFill>
              </a:rPr>
              <a:t>Inextricable from male dominance of professions overall</a:t>
            </a:r>
          </a:p>
          <a:p>
            <a:pPr marL="685800" lvl="1" indent="-228600">
              <a:lnSpc>
                <a:spcPct val="90000"/>
              </a:lnSpc>
              <a:spcBef>
                <a:spcPts val="500"/>
              </a:spcBef>
              <a:buClr>
                <a:schemeClr val="lt1"/>
              </a:buClr>
              <a:buSzPts val="1850"/>
              <a:buChar char="•"/>
            </a:pPr>
            <a:r>
              <a:rPr lang="en-US" dirty="0">
                <a:solidFill>
                  <a:schemeClr val="bg1"/>
                </a:solidFill>
              </a:rPr>
              <a:t>First men in childbirth were considered “male” midwives</a:t>
            </a:r>
          </a:p>
          <a:p>
            <a:pPr marL="685800" lvl="1" indent="-228600">
              <a:lnSpc>
                <a:spcPct val="90000"/>
              </a:lnSpc>
              <a:spcBef>
                <a:spcPts val="500"/>
              </a:spcBef>
              <a:buClr>
                <a:schemeClr val="lt1"/>
              </a:buClr>
              <a:buSzPts val="1850"/>
              <a:buChar char="•"/>
            </a:pPr>
            <a:r>
              <a:rPr lang="en-US" dirty="0">
                <a:solidFill>
                  <a:schemeClr val="bg1"/>
                </a:solidFill>
              </a:rPr>
              <a:t>Medicine advancing knowledge in anatomy and physiology</a:t>
            </a:r>
          </a:p>
        </p:txBody>
      </p:sp>
    </p:spTree>
    <p:extLst>
      <p:ext uri="{BB962C8B-B14F-4D97-AF65-F5344CB8AC3E}">
        <p14:creationId xmlns:p14="http://schemas.microsoft.com/office/powerpoint/2010/main" val="7212479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40"/>
          <p:cNvSpPr/>
          <p:nvPr/>
        </p:nvSpPr>
        <p:spPr>
          <a:xfrm>
            <a:off x="1524000" y="0"/>
            <a:ext cx="9144000" cy="6858000"/>
          </a:xfrm>
          <a:prstGeom prst="rect">
            <a:avLst/>
          </a:prstGeom>
          <a:solidFill>
            <a:schemeClr val="dk1">
              <a:alpha val="7450"/>
            </a:schemeClr>
          </a:solidFill>
          <a:ln>
            <a:noFill/>
          </a:ln>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Calibri"/>
              <a:ea typeface="Calibri"/>
              <a:cs typeface="Calibri"/>
              <a:sym typeface="Calibri"/>
            </a:endParaRPr>
          </a:p>
        </p:txBody>
      </p:sp>
      <p:sp>
        <p:nvSpPr>
          <p:cNvPr id="587" name="Google Shape;587;p40"/>
          <p:cNvSpPr txBox="1">
            <a:spLocks noGrp="1"/>
          </p:cNvSpPr>
          <p:nvPr>
            <p:ph type="body" idx="4294967295"/>
          </p:nvPr>
        </p:nvSpPr>
        <p:spPr>
          <a:xfrm>
            <a:off x="4589418" y="963613"/>
            <a:ext cx="5878286" cy="5337175"/>
          </a:xfrm>
          <a:prstGeom prst="rect">
            <a:avLst/>
          </a:prstGeom>
          <a:noFill/>
          <a:ln>
            <a:noFill/>
          </a:ln>
        </p:spPr>
        <p:txBody>
          <a:bodyPr spcFirstLastPara="1" vert="horz" wrap="square" lIns="91425" tIns="45700" rIns="91425" bIns="45700" rtlCol="0" anchor="ctr" anchorCtr="0">
            <a:noAutofit/>
          </a:bodyPr>
          <a:lstStyle/>
          <a:p>
            <a:pPr marL="342900" indent="-342900">
              <a:spcBef>
                <a:spcPts val="0"/>
              </a:spcBef>
              <a:buClr>
                <a:schemeClr val="accent3"/>
              </a:buClr>
              <a:buSzPct val="100000"/>
              <a:buFont typeface="Arial"/>
              <a:buChar char="•"/>
            </a:pPr>
            <a:r>
              <a:rPr lang="en-US" sz="2000" dirty="0">
                <a:solidFill>
                  <a:schemeClr val="accent3"/>
                </a:solidFill>
              </a:rPr>
              <a:t>Davis-Floyd, RE.  </a:t>
            </a:r>
            <a:r>
              <a:rPr lang="en-US" sz="2000" u="sng" dirty="0">
                <a:solidFill>
                  <a:schemeClr val="accent3"/>
                </a:solidFill>
              </a:rPr>
              <a:t>Birth as an American Rite of Passage.  </a:t>
            </a:r>
            <a:r>
              <a:rPr lang="en-US" sz="2000" dirty="0">
                <a:solidFill>
                  <a:schemeClr val="accent3"/>
                </a:solidFill>
              </a:rPr>
              <a:t>Berkeley:  University of California press;  1992</a:t>
            </a:r>
            <a:endParaRPr sz="2000" dirty="0">
              <a:solidFill>
                <a:schemeClr val="accent3"/>
              </a:solidFill>
            </a:endParaRPr>
          </a:p>
          <a:p>
            <a:pPr marL="342900" indent="-342900">
              <a:spcBef>
                <a:spcPts val="496"/>
              </a:spcBef>
              <a:buClr>
                <a:schemeClr val="accent3"/>
              </a:buClr>
              <a:buSzPct val="100000"/>
              <a:buFont typeface="Arial"/>
              <a:buChar char="•"/>
            </a:pPr>
            <a:r>
              <a:rPr lang="en-US" sz="2000" dirty="0">
                <a:solidFill>
                  <a:schemeClr val="accent3"/>
                </a:solidFill>
              </a:rPr>
              <a:t>Leavitt, JW.  </a:t>
            </a:r>
            <a:r>
              <a:rPr lang="en-US" sz="2000" u="sng" dirty="0">
                <a:solidFill>
                  <a:schemeClr val="accent3"/>
                </a:solidFill>
              </a:rPr>
              <a:t>Brought to Bed</a:t>
            </a:r>
            <a:r>
              <a:rPr lang="en-US" sz="2000" i="1" dirty="0">
                <a:solidFill>
                  <a:schemeClr val="accent3"/>
                </a:solidFill>
              </a:rPr>
              <a:t>.  </a:t>
            </a:r>
            <a:r>
              <a:rPr lang="en-US" sz="2000" dirty="0">
                <a:solidFill>
                  <a:schemeClr val="accent3"/>
                </a:solidFill>
              </a:rPr>
              <a:t>New York:  Oxford University Press; 2016 </a:t>
            </a:r>
            <a:endParaRPr sz="2000" dirty="0">
              <a:solidFill>
                <a:schemeClr val="accent3"/>
              </a:solidFill>
            </a:endParaRPr>
          </a:p>
          <a:p>
            <a:pPr marL="342900" indent="-342900">
              <a:spcBef>
                <a:spcPts val="496"/>
              </a:spcBef>
              <a:buClr>
                <a:schemeClr val="accent3"/>
              </a:buClr>
              <a:buSzPct val="100000"/>
              <a:buFont typeface="Arial"/>
              <a:buChar char="•"/>
            </a:pPr>
            <a:r>
              <a:rPr lang="en-US" sz="2000" dirty="0">
                <a:solidFill>
                  <a:schemeClr val="accent3"/>
                </a:solidFill>
              </a:rPr>
              <a:t>Holmes, JH.  </a:t>
            </a:r>
            <a:r>
              <a:rPr lang="en-US" sz="2000" u="sng" dirty="0">
                <a:solidFill>
                  <a:schemeClr val="accent3"/>
                </a:solidFill>
              </a:rPr>
              <a:t>Into the Light of Day</a:t>
            </a:r>
            <a:r>
              <a:rPr lang="en-US" sz="2000" dirty="0">
                <a:solidFill>
                  <a:schemeClr val="accent3"/>
                </a:solidFill>
              </a:rPr>
              <a:t>.</a:t>
            </a:r>
            <a:r>
              <a:rPr lang="en-US" sz="2000" u="sng" dirty="0">
                <a:solidFill>
                  <a:schemeClr val="accent3"/>
                </a:solidFill>
              </a:rPr>
              <a:t> </a:t>
            </a:r>
            <a:r>
              <a:rPr lang="en-US" sz="2000" dirty="0">
                <a:solidFill>
                  <a:schemeClr val="accent3"/>
                </a:solidFill>
              </a:rPr>
              <a:t>New Jersey:  LJH Consultancies, 2011.</a:t>
            </a:r>
            <a:endParaRPr sz="2000" dirty="0">
              <a:solidFill>
                <a:schemeClr val="accent3"/>
              </a:solidFill>
            </a:endParaRPr>
          </a:p>
          <a:p>
            <a:pPr marL="342900" indent="-342900">
              <a:spcBef>
                <a:spcPts val="496"/>
              </a:spcBef>
              <a:buClr>
                <a:schemeClr val="accent3"/>
              </a:buClr>
              <a:buSzPct val="100000"/>
              <a:buFont typeface="Arial"/>
              <a:buChar char="•"/>
            </a:pPr>
            <a:r>
              <a:rPr lang="en-US" sz="2000" dirty="0">
                <a:solidFill>
                  <a:schemeClr val="accent3"/>
                </a:solidFill>
              </a:rPr>
              <a:t>Milton, J.  </a:t>
            </a:r>
            <a:r>
              <a:rPr lang="en-US" sz="2000" u="sng" dirty="0">
                <a:solidFill>
                  <a:schemeClr val="accent3"/>
                </a:solidFill>
              </a:rPr>
              <a:t>The American Way of Birth</a:t>
            </a:r>
            <a:r>
              <a:rPr lang="en-US" sz="2000" dirty="0">
                <a:solidFill>
                  <a:schemeClr val="accent3"/>
                </a:solidFill>
              </a:rPr>
              <a:t>. Penguin Books, New York, NY; 1990</a:t>
            </a:r>
            <a:endParaRPr sz="2000" dirty="0">
              <a:solidFill>
                <a:schemeClr val="accent3"/>
              </a:solidFill>
            </a:endParaRPr>
          </a:p>
          <a:p>
            <a:pPr marL="342900" indent="-342900">
              <a:spcBef>
                <a:spcPts val="496"/>
              </a:spcBef>
              <a:buClr>
                <a:schemeClr val="accent3"/>
              </a:buClr>
              <a:buSzPct val="100000"/>
              <a:buFont typeface="Arial"/>
              <a:buChar char="•"/>
            </a:pPr>
            <a:r>
              <a:rPr lang="en-US" sz="2000" dirty="0">
                <a:solidFill>
                  <a:schemeClr val="accent3"/>
                </a:solidFill>
              </a:rPr>
              <a:t>Rooks, J.  </a:t>
            </a:r>
            <a:r>
              <a:rPr lang="en-US" sz="2000" u="sng" dirty="0">
                <a:solidFill>
                  <a:schemeClr val="accent3"/>
                </a:solidFill>
              </a:rPr>
              <a:t>Midwifery and Childbirth in America</a:t>
            </a:r>
            <a:r>
              <a:rPr lang="en-US" sz="2000" dirty="0">
                <a:solidFill>
                  <a:schemeClr val="accent3"/>
                </a:solidFill>
              </a:rPr>
              <a:t>. Philadelphia, Temple University Press; 1997</a:t>
            </a:r>
            <a:endParaRPr sz="2000" dirty="0">
              <a:solidFill>
                <a:schemeClr val="accent3"/>
              </a:solidFill>
            </a:endParaRPr>
          </a:p>
          <a:p>
            <a:pPr marL="342900" indent="-342900">
              <a:spcBef>
                <a:spcPts val="496"/>
              </a:spcBef>
              <a:buClr>
                <a:schemeClr val="accent3"/>
              </a:buClr>
              <a:buSzPct val="100000"/>
              <a:buFont typeface="Arial"/>
              <a:buChar char="•"/>
            </a:pPr>
            <a:r>
              <a:rPr lang="en-US" sz="2000" dirty="0">
                <a:solidFill>
                  <a:schemeClr val="accent3"/>
                </a:solidFill>
              </a:rPr>
              <a:t>Varney, H.  Thompson, JB.  </a:t>
            </a:r>
            <a:r>
              <a:rPr lang="en-US" sz="2000" u="sng" dirty="0">
                <a:solidFill>
                  <a:schemeClr val="accent3"/>
                </a:solidFill>
              </a:rPr>
              <a:t>The Midwife Said </a:t>
            </a:r>
            <a:r>
              <a:rPr lang="en-US" sz="2000" i="1" u="sng" dirty="0">
                <a:solidFill>
                  <a:schemeClr val="accent3"/>
                </a:solidFill>
              </a:rPr>
              <a:t>Fear Not</a:t>
            </a:r>
            <a:r>
              <a:rPr lang="en-US" sz="2000" u="sng" dirty="0">
                <a:solidFill>
                  <a:schemeClr val="accent3"/>
                </a:solidFill>
              </a:rPr>
              <a:t>:  A History of Midwifery in the United States</a:t>
            </a:r>
            <a:r>
              <a:rPr lang="en-US" sz="2000" dirty="0">
                <a:solidFill>
                  <a:schemeClr val="accent3"/>
                </a:solidFill>
              </a:rPr>
              <a:t>.  New York, NY:  Spring Publishing.  2016</a:t>
            </a:r>
            <a:endParaRPr sz="2000" dirty="0">
              <a:solidFill>
                <a:schemeClr val="accent3"/>
              </a:solidFill>
            </a:endParaRPr>
          </a:p>
          <a:p>
            <a:pPr marL="342900" indent="-342900">
              <a:spcBef>
                <a:spcPts val="496"/>
              </a:spcBef>
              <a:buClr>
                <a:schemeClr val="accent3"/>
              </a:buClr>
              <a:buSzPct val="100000"/>
              <a:buFont typeface="Arial"/>
              <a:buChar char="•"/>
            </a:pPr>
            <a:r>
              <a:rPr lang="en-US" sz="2000" dirty="0">
                <a:solidFill>
                  <a:schemeClr val="accent3"/>
                </a:solidFill>
              </a:rPr>
              <a:t>Wertz, WW. Wertz, DC.  </a:t>
            </a:r>
            <a:r>
              <a:rPr lang="en-US" sz="2000" u="sng" dirty="0">
                <a:solidFill>
                  <a:schemeClr val="accent3"/>
                </a:solidFill>
              </a:rPr>
              <a:t>Lying-In:  A History of Childbirth in Americ</a:t>
            </a:r>
            <a:r>
              <a:rPr lang="en-US" sz="2000" dirty="0">
                <a:solidFill>
                  <a:schemeClr val="accent3"/>
                </a:solidFill>
              </a:rPr>
              <a:t>a.  (Expanded version)  Yale University Press:  1989</a:t>
            </a:r>
            <a:endParaRPr sz="2000" dirty="0">
              <a:solidFill>
                <a:schemeClr val="accent3"/>
              </a:solidFill>
            </a:endParaRPr>
          </a:p>
          <a:p>
            <a:pPr marL="342900" indent="-342900">
              <a:spcBef>
                <a:spcPts val="496"/>
              </a:spcBef>
              <a:buClr>
                <a:schemeClr val="dk1"/>
              </a:buClr>
              <a:buSzPts val="2480"/>
              <a:buNone/>
            </a:pPr>
            <a:endParaRPr sz="2000" dirty="0"/>
          </a:p>
        </p:txBody>
      </p:sp>
      <p:sp>
        <p:nvSpPr>
          <p:cNvPr id="585" name="Google Shape;585;p40"/>
          <p:cNvSpPr txBox="1">
            <a:spLocks noGrp="1"/>
          </p:cNvSpPr>
          <p:nvPr>
            <p:ph type="title" idx="4294967295"/>
          </p:nvPr>
        </p:nvSpPr>
        <p:spPr>
          <a:xfrm>
            <a:off x="1576251" y="963612"/>
            <a:ext cx="2546350" cy="4930775"/>
          </a:xfrm>
          <a:prstGeom prst="rect">
            <a:avLst/>
          </a:prstGeom>
          <a:noFill/>
          <a:ln>
            <a:noFill/>
          </a:ln>
        </p:spPr>
        <p:txBody>
          <a:bodyPr spcFirstLastPara="1" vert="horz" wrap="square" lIns="91425" tIns="45700" rIns="91425" bIns="45700" rtlCol="0" anchor="ctr" anchorCtr="0">
            <a:noAutofit/>
          </a:bodyPr>
          <a:lstStyle/>
          <a:p>
            <a:pPr algn="r">
              <a:spcBef>
                <a:spcPts val="0"/>
              </a:spcBef>
              <a:buClr>
                <a:schemeClr val="dk1"/>
              </a:buClr>
              <a:buSzPts val="4400"/>
            </a:pPr>
            <a:r>
              <a:rPr lang="en-US" sz="3500" b="0" dirty="0"/>
              <a:t>Reference:  Books</a:t>
            </a:r>
            <a:endParaRPr sz="3500" dirty="0"/>
          </a:p>
        </p:txBody>
      </p:sp>
      <p:cxnSp>
        <p:nvCxnSpPr>
          <p:cNvPr id="586" name="Google Shape;586;p40"/>
          <p:cNvCxnSpPr/>
          <p:nvPr/>
        </p:nvCxnSpPr>
        <p:spPr>
          <a:xfrm>
            <a:off x="4452015" y="2057400"/>
            <a:ext cx="0" cy="2743200"/>
          </a:xfrm>
          <a:prstGeom prst="straightConnector1">
            <a:avLst/>
          </a:prstGeom>
          <a:noFill/>
          <a:ln w="19050" cap="flat" cmpd="sng">
            <a:solidFill>
              <a:srgbClr val="262626"/>
            </a:solidFill>
            <a:prstDash val="solid"/>
            <a:miter lim="800000"/>
            <a:headEnd type="none" w="sm" len="sm"/>
            <a:tailEnd type="none" w="sm" len="sm"/>
          </a:ln>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41"/>
          <p:cNvSpPr/>
          <p:nvPr/>
        </p:nvSpPr>
        <p:spPr>
          <a:xfrm>
            <a:off x="1524000" y="0"/>
            <a:ext cx="9144000" cy="6858000"/>
          </a:xfrm>
          <a:prstGeom prst="rect">
            <a:avLst/>
          </a:prstGeom>
          <a:solidFill>
            <a:schemeClr val="dk1">
              <a:alpha val="7450"/>
            </a:schemeClr>
          </a:solidFill>
          <a:ln>
            <a:noFill/>
          </a:ln>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Calibri"/>
              <a:ea typeface="Calibri"/>
              <a:cs typeface="Calibri"/>
              <a:sym typeface="Calibri"/>
            </a:endParaRPr>
          </a:p>
        </p:txBody>
      </p:sp>
      <p:sp>
        <p:nvSpPr>
          <p:cNvPr id="593" name="Google Shape;593;p41"/>
          <p:cNvSpPr txBox="1">
            <a:spLocks noGrp="1"/>
          </p:cNvSpPr>
          <p:nvPr>
            <p:ph type="title" idx="4294967295"/>
          </p:nvPr>
        </p:nvSpPr>
        <p:spPr>
          <a:xfrm>
            <a:off x="1602380" y="963613"/>
            <a:ext cx="2490638" cy="4930775"/>
          </a:xfrm>
          <a:prstGeom prst="rect">
            <a:avLst/>
          </a:prstGeom>
          <a:noFill/>
          <a:ln>
            <a:noFill/>
          </a:ln>
        </p:spPr>
        <p:txBody>
          <a:bodyPr spcFirstLastPara="1" vert="horz" wrap="square" lIns="91425" tIns="45700" rIns="91425" bIns="45700" rtlCol="0" anchor="ctr" anchorCtr="0">
            <a:noAutofit/>
          </a:bodyPr>
          <a:lstStyle/>
          <a:p>
            <a:pPr algn="r">
              <a:spcBef>
                <a:spcPts val="0"/>
              </a:spcBef>
              <a:buClr>
                <a:schemeClr val="dk1"/>
              </a:buClr>
              <a:buSzPts val="4400"/>
            </a:pPr>
            <a:r>
              <a:rPr lang="en-US" sz="3500" b="0" dirty="0"/>
              <a:t>Reference: Articles</a:t>
            </a:r>
            <a:endParaRPr sz="3500" dirty="0"/>
          </a:p>
        </p:txBody>
      </p:sp>
      <p:sp>
        <p:nvSpPr>
          <p:cNvPr id="595" name="Google Shape;595;p41"/>
          <p:cNvSpPr txBox="1">
            <a:spLocks noGrp="1"/>
          </p:cNvSpPr>
          <p:nvPr>
            <p:ph type="body" idx="4294967295"/>
          </p:nvPr>
        </p:nvSpPr>
        <p:spPr>
          <a:xfrm>
            <a:off x="4476213" y="963613"/>
            <a:ext cx="6035031" cy="5470525"/>
          </a:xfrm>
          <a:prstGeom prst="rect">
            <a:avLst/>
          </a:prstGeom>
          <a:noFill/>
          <a:ln>
            <a:noFill/>
          </a:ln>
        </p:spPr>
        <p:txBody>
          <a:bodyPr spcFirstLastPara="1" vert="horz" wrap="square" lIns="91425" tIns="45700" rIns="91425" bIns="45700" rtlCol="0" anchor="ctr" anchorCtr="0">
            <a:noAutofit/>
          </a:bodyPr>
          <a:lstStyle/>
          <a:p>
            <a:pPr marL="342900" indent="-342900">
              <a:spcBef>
                <a:spcPts val="0"/>
              </a:spcBef>
              <a:buSzPts val="2720"/>
            </a:pPr>
            <a:r>
              <a:rPr lang="en-US" sz="2000" dirty="0">
                <a:solidFill>
                  <a:schemeClr val="accent3"/>
                </a:solidFill>
              </a:rPr>
              <a:t>Achievements in Public Health, 1900-1999: Healthier Mothers and Babies.  MMWR, 1999.  Retrieved from:   </a:t>
            </a:r>
            <a:r>
              <a:rPr lang="en-US" sz="2000" u="sng" dirty="0">
                <a:solidFill>
                  <a:schemeClr val="accent3"/>
                </a:solidFill>
                <a:hlinkClick r:id="rId3">
                  <a:extLst>
                    <a:ext uri="{A12FA001-AC4F-418D-AE19-62706E023703}">
                      <ahyp:hlinkClr xmlns:ahyp="http://schemas.microsoft.com/office/drawing/2018/hyperlinkcolor" val="tx"/>
                    </a:ext>
                  </a:extLst>
                </a:hlinkClick>
              </a:rPr>
              <a:t>https://www.cdc.gov/mmwr/preview/mmwrhtml/mm4838a2.htm</a:t>
            </a:r>
            <a:endParaRPr sz="2000" u="sng" dirty="0">
              <a:solidFill>
                <a:schemeClr val="accent3"/>
              </a:solidFill>
            </a:endParaRPr>
          </a:p>
          <a:p>
            <a:pPr marL="342900" indent="-342900">
              <a:spcBef>
                <a:spcPts val="0"/>
              </a:spcBef>
              <a:buSzPts val="2720"/>
            </a:pPr>
            <a:r>
              <a:rPr lang="en-US" sz="2000" dirty="0">
                <a:solidFill>
                  <a:schemeClr val="accent3"/>
                </a:solidFill>
              </a:rPr>
              <a:t>ACNM, MANA, NACPM.  “Supporting Healthy and Normal Physi9ology Childbirth:  A consensus statement by ACNM, MANA, and NACPM.”  J Perinat Educ.  2013; 22(1): 14018.</a:t>
            </a:r>
            <a:endParaRPr sz="2000" dirty="0">
              <a:solidFill>
                <a:schemeClr val="accent3"/>
              </a:solidFill>
            </a:endParaRPr>
          </a:p>
          <a:p>
            <a:pPr marL="342900" indent="-342900">
              <a:spcBef>
                <a:spcPts val="0"/>
              </a:spcBef>
              <a:buSzPts val="2720"/>
            </a:pPr>
            <a:r>
              <a:rPr lang="en-US" sz="2000" dirty="0">
                <a:solidFill>
                  <a:schemeClr val="accent3"/>
                </a:solidFill>
              </a:rPr>
              <a:t>Albers LL, </a:t>
            </a:r>
            <a:r>
              <a:rPr lang="en-US" sz="2000" dirty="0" err="1">
                <a:solidFill>
                  <a:schemeClr val="accent3"/>
                </a:solidFill>
              </a:rPr>
              <a:t>Krulewitch</a:t>
            </a:r>
            <a:r>
              <a:rPr lang="en-US" sz="2000" dirty="0">
                <a:solidFill>
                  <a:schemeClr val="accent3"/>
                </a:solidFill>
              </a:rPr>
              <a:t> CJ.  Electronic fetal monitoring in the United States in the 1980’s</a:t>
            </a:r>
            <a:r>
              <a:rPr lang="en-US" sz="2000" i="1" dirty="0">
                <a:solidFill>
                  <a:schemeClr val="accent3"/>
                </a:solidFill>
              </a:rPr>
              <a:t>.  </a:t>
            </a:r>
            <a:r>
              <a:rPr lang="en-US" sz="2000" i="1" dirty="0" err="1">
                <a:solidFill>
                  <a:schemeClr val="accent3"/>
                </a:solidFill>
              </a:rPr>
              <a:t>Obset</a:t>
            </a:r>
            <a:r>
              <a:rPr lang="en-US" sz="2000" i="1" dirty="0">
                <a:solidFill>
                  <a:schemeClr val="accent3"/>
                </a:solidFill>
              </a:rPr>
              <a:t> Gynecol</a:t>
            </a:r>
            <a:r>
              <a:rPr lang="en-US" sz="2000" dirty="0">
                <a:solidFill>
                  <a:schemeClr val="accent3"/>
                </a:solidFill>
              </a:rPr>
              <a:t>.  1993. 82(1): 8-10.</a:t>
            </a:r>
            <a:endParaRPr dirty="0">
              <a:solidFill>
                <a:schemeClr val="accent3"/>
              </a:solidFill>
            </a:endParaRPr>
          </a:p>
          <a:p>
            <a:pPr marL="342900" indent="-342900">
              <a:spcBef>
                <a:spcPts val="0"/>
              </a:spcBef>
              <a:buSzPts val="2720"/>
            </a:pPr>
            <a:r>
              <a:rPr lang="en-US" sz="2000" dirty="0">
                <a:solidFill>
                  <a:schemeClr val="accent3"/>
                </a:solidFill>
              </a:rPr>
              <a:t>Hilton Anderson CH.  What it was like giving birth in every decade since the 1900s,  2016; </a:t>
            </a:r>
            <a:r>
              <a:rPr lang="en-US" sz="2000" u="sng" dirty="0">
                <a:solidFill>
                  <a:schemeClr val="accent3"/>
                </a:solidFill>
                <a:hlinkClick r:id="rId4">
                  <a:extLst>
                    <a:ext uri="{A12FA001-AC4F-418D-AE19-62706E023703}">
                      <ahyp:hlinkClr xmlns:ahyp="http://schemas.microsoft.com/office/drawing/2018/hyperlinkcolor" val="tx"/>
                    </a:ext>
                  </a:extLst>
                </a:hlinkClick>
              </a:rPr>
              <a:t>https://www.redbookmag.com/body/pregnancy-fertility/g3551/what-it-was-like-giving-birth-in-every-decade/</a:t>
            </a:r>
            <a:r>
              <a:rPr lang="en-US" sz="2000" dirty="0">
                <a:solidFill>
                  <a:schemeClr val="accent3"/>
                </a:solidFill>
              </a:rPr>
              <a:t> </a:t>
            </a:r>
            <a:endParaRPr sz="2000" dirty="0">
              <a:solidFill>
                <a:schemeClr val="accent3"/>
              </a:solidFill>
            </a:endParaRPr>
          </a:p>
          <a:p>
            <a:pPr marL="342900" indent="-342900">
              <a:spcBef>
                <a:spcPts val="0"/>
              </a:spcBef>
              <a:buSzPts val="2720"/>
            </a:pPr>
            <a:r>
              <a:rPr lang="en-US" sz="2000" dirty="0">
                <a:solidFill>
                  <a:schemeClr val="accent3"/>
                </a:solidFill>
              </a:rPr>
              <a:t>Brodsky, PL.  Where have all the midwives gone.  </a:t>
            </a:r>
            <a:r>
              <a:rPr lang="en-US" sz="2000" i="1" dirty="0">
                <a:solidFill>
                  <a:schemeClr val="accent3"/>
                </a:solidFill>
              </a:rPr>
              <a:t>The Journal of Perinatal Education</a:t>
            </a:r>
            <a:r>
              <a:rPr lang="en-US" sz="2000" dirty="0">
                <a:solidFill>
                  <a:schemeClr val="accent3"/>
                </a:solidFill>
              </a:rPr>
              <a:t>.  2008; 17(4); 48-51.</a:t>
            </a:r>
            <a:endParaRPr sz="2000" dirty="0">
              <a:solidFill>
                <a:schemeClr val="accent3"/>
              </a:solidFill>
            </a:endParaRPr>
          </a:p>
          <a:p>
            <a:pPr marL="342900" indent="-170180">
              <a:spcBef>
                <a:spcPts val="544"/>
              </a:spcBef>
              <a:buClr>
                <a:schemeClr val="dk1"/>
              </a:buClr>
              <a:buSzPts val="2720"/>
              <a:buNone/>
            </a:pPr>
            <a:endParaRPr sz="2000" dirty="0"/>
          </a:p>
          <a:p>
            <a:pPr marL="342900" indent="-170180">
              <a:spcBef>
                <a:spcPts val="544"/>
              </a:spcBef>
              <a:buClr>
                <a:schemeClr val="dk1"/>
              </a:buClr>
              <a:buSzPts val="2720"/>
              <a:buNone/>
            </a:pPr>
            <a:endParaRPr sz="2000" dirty="0"/>
          </a:p>
        </p:txBody>
      </p:sp>
      <p:cxnSp>
        <p:nvCxnSpPr>
          <p:cNvPr id="594" name="Google Shape;594;p41"/>
          <p:cNvCxnSpPr/>
          <p:nvPr/>
        </p:nvCxnSpPr>
        <p:spPr>
          <a:xfrm>
            <a:off x="4331434" y="2127739"/>
            <a:ext cx="0" cy="2743200"/>
          </a:xfrm>
          <a:prstGeom prst="straightConnector1">
            <a:avLst/>
          </a:prstGeom>
          <a:noFill/>
          <a:ln w="19050" cap="flat" cmpd="sng">
            <a:solidFill>
              <a:srgbClr val="262626"/>
            </a:solidFill>
            <a:prstDash val="solid"/>
            <a:miter lim="800000"/>
            <a:headEnd type="none" w="sm" len="sm"/>
            <a:tailEnd type="none" w="sm" len="sm"/>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42"/>
          <p:cNvSpPr/>
          <p:nvPr/>
        </p:nvSpPr>
        <p:spPr>
          <a:xfrm>
            <a:off x="1524000" y="0"/>
            <a:ext cx="9144000" cy="6858000"/>
          </a:xfrm>
          <a:prstGeom prst="rect">
            <a:avLst/>
          </a:prstGeom>
          <a:solidFill>
            <a:schemeClr val="dk1">
              <a:alpha val="7450"/>
            </a:schemeClr>
          </a:solidFill>
          <a:ln>
            <a:noFill/>
          </a:ln>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Calibri"/>
              <a:ea typeface="Calibri"/>
              <a:cs typeface="Calibri"/>
              <a:sym typeface="Calibri"/>
            </a:endParaRPr>
          </a:p>
        </p:txBody>
      </p:sp>
      <p:sp>
        <p:nvSpPr>
          <p:cNvPr id="601" name="Google Shape;601;p42"/>
          <p:cNvSpPr txBox="1">
            <a:spLocks noGrp="1"/>
          </p:cNvSpPr>
          <p:nvPr>
            <p:ph type="title" idx="4294967295"/>
          </p:nvPr>
        </p:nvSpPr>
        <p:spPr>
          <a:xfrm>
            <a:off x="1691848" y="963613"/>
            <a:ext cx="2471738" cy="4930775"/>
          </a:xfrm>
          <a:prstGeom prst="rect">
            <a:avLst/>
          </a:prstGeom>
          <a:noFill/>
          <a:ln>
            <a:noFill/>
          </a:ln>
        </p:spPr>
        <p:txBody>
          <a:bodyPr spcFirstLastPara="1" vert="horz" wrap="square" lIns="91425" tIns="45700" rIns="91425" bIns="45700" rtlCol="0" anchor="ctr" anchorCtr="0">
            <a:noAutofit/>
          </a:bodyPr>
          <a:lstStyle/>
          <a:p>
            <a:pPr algn="r">
              <a:spcBef>
                <a:spcPts val="0"/>
              </a:spcBef>
              <a:buClr>
                <a:schemeClr val="dk1"/>
              </a:buClr>
              <a:buSzPts val="4400"/>
            </a:pPr>
            <a:r>
              <a:rPr lang="en-US" sz="3500" b="0" dirty="0"/>
              <a:t>Reference: Articles</a:t>
            </a:r>
            <a:endParaRPr sz="3500" dirty="0"/>
          </a:p>
        </p:txBody>
      </p:sp>
      <p:sp>
        <p:nvSpPr>
          <p:cNvPr id="603" name="Google Shape;603;p42"/>
          <p:cNvSpPr txBox="1">
            <a:spLocks noGrp="1"/>
          </p:cNvSpPr>
          <p:nvPr>
            <p:ph type="body" idx="4294967295"/>
          </p:nvPr>
        </p:nvSpPr>
        <p:spPr>
          <a:xfrm>
            <a:off x="4563291" y="661851"/>
            <a:ext cx="5860860" cy="6421574"/>
          </a:xfrm>
          <a:prstGeom prst="rect">
            <a:avLst/>
          </a:prstGeom>
          <a:noFill/>
          <a:ln>
            <a:noFill/>
          </a:ln>
        </p:spPr>
        <p:txBody>
          <a:bodyPr spcFirstLastPara="1" vert="horz" wrap="square" lIns="91425" tIns="45700" rIns="91425" bIns="45700" rtlCol="0" anchor="ctr" anchorCtr="0">
            <a:noAutofit/>
          </a:bodyPr>
          <a:lstStyle/>
          <a:p>
            <a:pPr>
              <a:spcBef>
                <a:spcPts val="544"/>
              </a:spcBef>
              <a:buClr>
                <a:schemeClr val="accent3"/>
              </a:buClr>
              <a:buSzPct val="100000"/>
            </a:pPr>
            <a:r>
              <a:rPr lang="en-US" sz="2000" dirty="0" err="1">
                <a:solidFill>
                  <a:schemeClr val="accent3"/>
                </a:solidFill>
              </a:rPr>
              <a:t>Declercq</a:t>
            </a:r>
            <a:r>
              <a:rPr lang="en-US" sz="2000" dirty="0">
                <a:solidFill>
                  <a:schemeClr val="accent3"/>
                </a:solidFill>
              </a:rPr>
              <a:t> E.  Midwife-attended births in the United States, 1990-2012:  results of birth certificate data. </a:t>
            </a:r>
            <a:r>
              <a:rPr lang="en-US" sz="2000" u="sng" dirty="0">
                <a:solidFill>
                  <a:schemeClr val="accent3"/>
                </a:solidFill>
                <a:hlinkClick r:id="rId3">
                  <a:extLst>
                    <a:ext uri="{A12FA001-AC4F-418D-AE19-62706E023703}">
                      <ahyp:hlinkClr xmlns:ahyp="http://schemas.microsoft.com/office/drawing/2018/hyperlinkcolor" val="tx"/>
                    </a:ext>
                  </a:extLst>
                </a:hlinkClick>
              </a:rPr>
              <a:t>J Midwifery </a:t>
            </a:r>
            <a:r>
              <a:rPr lang="en-US" sz="2000" u="sng" dirty="0" err="1">
                <a:solidFill>
                  <a:schemeClr val="accent3"/>
                </a:solidFill>
                <a:hlinkClick r:id="rId3">
                  <a:extLst>
                    <a:ext uri="{A12FA001-AC4F-418D-AE19-62706E023703}">
                      <ahyp:hlinkClr xmlns:ahyp="http://schemas.microsoft.com/office/drawing/2018/hyperlinkcolor" val="tx"/>
                    </a:ext>
                  </a:extLst>
                </a:hlinkClick>
              </a:rPr>
              <a:t>Womens</a:t>
            </a:r>
            <a:r>
              <a:rPr lang="en-US" sz="2000" u="sng" dirty="0">
                <a:solidFill>
                  <a:schemeClr val="accent3"/>
                </a:solidFill>
                <a:hlinkClick r:id="rId3">
                  <a:extLst>
                    <a:ext uri="{A12FA001-AC4F-418D-AE19-62706E023703}">
                      <ahyp:hlinkClr xmlns:ahyp="http://schemas.microsoft.com/office/drawing/2018/hyperlinkcolor" val="tx"/>
                    </a:ext>
                  </a:extLst>
                </a:hlinkClick>
              </a:rPr>
              <a:t> Health.</a:t>
            </a:r>
            <a:r>
              <a:rPr lang="en-US" sz="2000" dirty="0">
                <a:solidFill>
                  <a:schemeClr val="accent3"/>
                </a:solidFill>
              </a:rPr>
              <a:t> 2015, 60(1):10-5</a:t>
            </a:r>
            <a:endParaRPr dirty="0">
              <a:solidFill>
                <a:schemeClr val="accent3"/>
              </a:solidFill>
            </a:endParaRPr>
          </a:p>
          <a:p>
            <a:pPr>
              <a:spcBef>
                <a:spcPts val="544"/>
              </a:spcBef>
              <a:buClr>
                <a:schemeClr val="accent3"/>
              </a:buClr>
              <a:buSzPct val="100000"/>
            </a:pPr>
            <a:r>
              <a:rPr lang="en-US" sz="2000" dirty="0" err="1">
                <a:solidFill>
                  <a:schemeClr val="accent3"/>
                </a:solidFill>
              </a:rPr>
              <a:t>Drife</a:t>
            </a:r>
            <a:r>
              <a:rPr lang="en-US" sz="2000" dirty="0">
                <a:solidFill>
                  <a:schemeClr val="accent3"/>
                </a:solidFill>
              </a:rPr>
              <a:t>, J.  The start of life:  a history of obstetrics.  BMJ. (2002); 78(919)</a:t>
            </a:r>
            <a:endParaRPr dirty="0">
              <a:solidFill>
                <a:schemeClr val="accent3"/>
              </a:solidFill>
            </a:endParaRPr>
          </a:p>
          <a:p>
            <a:pPr>
              <a:spcBef>
                <a:spcPts val="544"/>
              </a:spcBef>
              <a:buClr>
                <a:schemeClr val="accent3"/>
              </a:buClr>
              <a:buSzPct val="100000"/>
            </a:pPr>
            <a:r>
              <a:rPr lang="en-US" sz="2000" dirty="0" err="1">
                <a:solidFill>
                  <a:schemeClr val="accent3"/>
                </a:solidFill>
              </a:rPr>
              <a:t>Martucci</a:t>
            </a:r>
            <a:r>
              <a:rPr lang="en-US" sz="2000" dirty="0">
                <a:solidFill>
                  <a:schemeClr val="accent3"/>
                </a:solidFill>
              </a:rPr>
              <a:t> J.  Childbirth and Breastfeeding in 20th-Century America.  In </a:t>
            </a:r>
            <a:r>
              <a:rPr lang="en-US" sz="2000" i="1" dirty="0">
                <a:solidFill>
                  <a:schemeClr val="accent3"/>
                </a:solidFill>
              </a:rPr>
              <a:t>Oxford Research Encyclopedia of American History.</a:t>
            </a:r>
            <a:r>
              <a:rPr lang="en-US" sz="2000" dirty="0">
                <a:solidFill>
                  <a:schemeClr val="accent3"/>
                </a:solidFill>
              </a:rPr>
              <a:t>  September, 2017</a:t>
            </a:r>
            <a:endParaRPr sz="2000" dirty="0">
              <a:solidFill>
                <a:schemeClr val="accent3"/>
              </a:solidFill>
            </a:endParaRPr>
          </a:p>
          <a:p>
            <a:pPr>
              <a:spcBef>
                <a:spcPts val="544"/>
              </a:spcBef>
              <a:buClr>
                <a:schemeClr val="accent3"/>
              </a:buClr>
              <a:buSzPct val="100000"/>
            </a:pPr>
            <a:r>
              <a:rPr lang="en-US" sz="2000" dirty="0">
                <a:solidFill>
                  <a:schemeClr val="accent3"/>
                </a:solidFill>
              </a:rPr>
              <a:t>Mobbs, N; Williams, C; Weeks, AD.   Humanizing birth: Does the language we use matter?  </a:t>
            </a:r>
            <a:r>
              <a:rPr lang="en-US" sz="2000" i="1" dirty="0">
                <a:solidFill>
                  <a:schemeClr val="accent3"/>
                </a:solidFill>
              </a:rPr>
              <a:t>The BMJ Opinion</a:t>
            </a:r>
            <a:r>
              <a:rPr lang="en-US" sz="2000" dirty="0">
                <a:solidFill>
                  <a:schemeClr val="accent3"/>
                </a:solidFill>
              </a:rPr>
              <a:t>.  February 8, 2018</a:t>
            </a:r>
            <a:endParaRPr dirty="0">
              <a:solidFill>
                <a:schemeClr val="accent3"/>
              </a:solidFill>
            </a:endParaRPr>
          </a:p>
          <a:p>
            <a:pPr>
              <a:spcBef>
                <a:spcPts val="544"/>
              </a:spcBef>
              <a:buClr>
                <a:schemeClr val="accent3"/>
              </a:buClr>
              <a:buSzPct val="100000"/>
            </a:pPr>
            <a:r>
              <a:rPr lang="en-US" sz="2000" dirty="0">
                <a:solidFill>
                  <a:schemeClr val="accent3"/>
                </a:solidFill>
              </a:rPr>
              <a:t>Stout MJ, Cahill AG.  Electronic Fetal Monitoring: Past, Present, and Future.</a:t>
            </a:r>
            <a:r>
              <a:rPr lang="en-US" sz="2000" b="1" dirty="0">
                <a:solidFill>
                  <a:schemeClr val="accent3"/>
                </a:solidFill>
              </a:rPr>
              <a:t> </a:t>
            </a:r>
            <a:r>
              <a:rPr lang="en-US" sz="2000" dirty="0">
                <a:solidFill>
                  <a:schemeClr val="accent3"/>
                </a:solidFill>
              </a:rPr>
              <a:t>Clinics in Perinatology, 2011-03-01, Volume 38, Issue 1, Pages 127-142</a:t>
            </a:r>
            <a:endParaRPr sz="2000" dirty="0">
              <a:solidFill>
                <a:schemeClr val="accent3"/>
              </a:solidFill>
            </a:endParaRPr>
          </a:p>
          <a:p>
            <a:pPr>
              <a:spcBef>
                <a:spcPts val="544"/>
              </a:spcBef>
              <a:buClr>
                <a:schemeClr val="accent3"/>
              </a:buClr>
              <a:buSzPct val="100000"/>
            </a:pPr>
            <a:r>
              <a:rPr lang="en-US" sz="2000" dirty="0">
                <a:solidFill>
                  <a:schemeClr val="accent3"/>
                </a:solidFill>
              </a:rPr>
              <a:t>The Birthplace Lab.  </a:t>
            </a:r>
            <a:r>
              <a:rPr lang="en-US" sz="2000" i="1" dirty="0">
                <a:solidFill>
                  <a:schemeClr val="accent3"/>
                </a:solidFill>
              </a:rPr>
              <a:t>Mapping Collaboration Across Birth Setting</a:t>
            </a:r>
            <a:r>
              <a:rPr lang="en-US" sz="2000" dirty="0">
                <a:solidFill>
                  <a:schemeClr val="accent3"/>
                </a:solidFill>
              </a:rPr>
              <a:t>.  University of British Columbia.   Retrieved from:  </a:t>
            </a:r>
            <a:r>
              <a:rPr lang="en-US" sz="2000" u="sng" dirty="0">
                <a:solidFill>
                  <a:schemeClr val="accent3"/>
                </a:solidFill>
                <a:hlinkClick r:id="rId4">
                  <a:extLst>
                    <a:ext uri="{A12FA001-AC4F-418D-AE19-62706E023703}">
                      <ahyp:hlinkClr xmlns:ahyp="http://schemas.microsoft.com/office/drawing/2018/hyperlinkcolor" val="tx"/>
                    </a:ext>
                  </a:extLst>
                </a:hlinkClick>
              </a:rPr>
              <a:t>http://www.birthplacelab.org/mapping-collaboration-across-birth-settings/</a:t>
            </a:r>
            <a:endParaRPr sz="2000" dirty="0">
              <a:solidFill>
                <a:schemeClr val="accent3"/>
              </a:solidFill>
            </a:endParaRPr>
          </a:p>
          <a:p>
            <a:pPr marL="515620" indent="-342900">
              <a:spcBef>
                <a:spcPts val="544"/>
              </a:spcBef>
              <a:buClr>
                <a:schemeClr val="accent3"/>
              </a:buClr>
              <a:buSzPct val="100000"/>
            </a:pPr>
            <a:endParaRPr sz="2000" dirty="0"/>
          </a:p>
          <a:p>
            <a:pPr marL="515620" indent="-342900">
              <a:spcBef>
                <a:spcPts val="544"/>
              </a:spcBef>
              <a:buClr>
                <a:schemeClr val="accent3"/>
              </a:buClr>
              <a:buSzPct val="100000"/>
            </a:pPr>
            <a:endParaRPr sz="2000" dirty="0"/>
          </a:p>
          <a:p>
            <a:pPr marL="515620" indent="-342900">
              <a:spcBef>
                <a:spcPts val="544"/>
              </a:spcBef>
              <a:buClr>
                <a:schemeClr val="accent3"/>
              </a:buClr>
              <a:buSzPct val="100000"/>
            </a:pPr>
            <a:endParaRPr sz="2000" dirty="0"/>
          </a:p>
        </p:txBody>
      </p:sp>
      <p:cxnSp>
        <p:nvCxnSpPr>
          <p:cNvPr id="602" name="Google Shape;602;p42"/>
          <p:cNvCxnSpPr/>
          <p:nvPr/>
        </p:nvCxnSpPr>
        <p:spPr>
          <a:xfrm>
            <a:off x="4331434" y="2127739"/>
            <a:ext cx="0" cy="2743200"/>
          </a:xfrm>
          <a:prstGeom prst="straightConnector1">
            <a:avLst/>
          </a:prstGeom>
          <a:noFill/>
          <a:ln w="19050" cap="flat" cmpd="sng">
            <a:solidFill>
              <a:srgbClr val="262626"/>
            </a:solidFill>
            <a:prstDash val="solid"/>
            <a:miter lim="800000"/>
            <a:headEnd type="none" w="sm" len="sm"/>
            <a:tailEnd type="none" w="sm" len="sm"/>
          </a:ln>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328D71-D70C-4092-A395-1337EDE592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57731"/>
            <a:ext cx="10515599" cy="35227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80049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C0533CB-AC51-47D5-9C73-3A115104E9CD}"/>
              </a:ext>
            </a:extLst>
          </p:cNvPr>
          <p:cNvGrpSpPr/>
          <p:nvPr/>
        </p:nvGrpSpPr>
        <p:grpSpPr>
          <a:xfrm>
            <a:off x="1524000" y="-43543"/>
            <a:ext cx="9143772" cy="6655323"/>
            <a:chOff x="1524000" y="-43543"/>
            <a:chExt cx="9143772" cy="6655323"/>
          </a:xfrm>
        </p:grpSpPr>
        <p:sp>
          <p:nvSpPr>
            <p:cNvPr id="5" name="Google Shape;175;p4">
              <a:extLst>
                <a:ext uri="{FF2B5EF4-FFF2-40B4-BE49-F238E27FC236}">
                  <a16:creationId xmlns:a16="http://schemas.microsoft.com/office/drawing/2014/main" id="{E1E67EDD-3971-4EAB-A598-0018A1A3B5A6}"/>
                </a:ext>
              </a:extLst>
            </p:cNvPr>
            <p:cNvSpPr/>
            <p:nvPr/>
          </p:nvSpPr>
          <p:spPr>
            <a:xfrm>
              <a:off x="6619660" y="900815"/>
              <a:ext cx="569714" cy="5710965"/>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157359"/>
            </a:solidFill>
            <a:ln>
              <a:noFill/>
            </a:ln>
          </p:spPr>
          <p:txBody>
            <a:bodyPr spcFirstLastPara="1" wrap="square" lIns="91425" tIns="45700" rIns="91425" bIns="45700" anchor="t" anchorCtr="0">
              <a:noAutofit/>
            </a:bodyPr>
            <a:lstStyle/>
            <a:p>
              <a:endParaRPr sz="1400">
                <a:solidFill>
                  <a:srgbClr val="000000"/>
                </a:solidFill>
                <a:latin typeface="Arial"/>
                <a:ea typeface="Arial"/>
                <a:cs typeface="Arial"/>
                <a:sym typeface="Arial"/>
              </a:endParaRPr>
            </a:p>
          </p:txBody>
        </p:sp>
        <p:grpSp>
          <p:nvGrpSpPr>
            <p:cNvPr id="6" name="Group 5">
              <a:extLst>
                <a:ext uri="{FF2B5EF4-FFF2-40B4-BE49-F238E27FC236}">
                  <a16:creationId xmlns:a16="http://schemas.microsoft.com/office/drawing/2014/main" id="{5E0C8F30-E9A6-4059-AECF-DC55AC533D91}"/>
                </a:ext>
              </a:extLst>
            </p:cNvPr>
            <p:cNvGrpSpPr/>
            <p:nvPr/>
          </p:nvGrpSpPr>
          <p:grpSpPr>
            <a:xfrm>
              <a:off x="1524000" y="-43543"/>
              <a:ext cx="9143772" cy="6611780"/>
              <a:chOff x="1524000" y="0"/>
              <a:chExt cx="9143772" cy="6611780"/>
            </a:xfrm>
          </p:grpSpPr>
          <p:sp>
            <p:nvSpPr>
              <p:cNvPr id="7" name="Google Shape;174;p4">
                <a:extLst>
                  <a:ext uri="{FF2B5EF4-FFF2-40B4-BE49-F238E27FC236}">
                    <a16:creationId xmlns:a16="http://schemas.microsoft.com/office/drawing/2014/main" id="{B3DBFDC4-04AC-40EB-8C55-E30F7CD18893}"/>
                  </a:ext>
                </a:extLst>
              </p:cNvPr>
              <p:cNvSpPr/>
              <p:nvPr/>
            </p:nvSpPr>
            <p:spPr>
              <a:xfrm>
                <a:off x="2936240" y="0"/>
                <a:ext cx="7729474" cy="6223920"/>
              </a:xfrm>
              <a:prstGeom prst="rect">
                <a:avLst/>
              </a:prstGeom>
              <a:solidFill>
                <a:schemeClr val="lt1"/>
              </a:solidFill>
              <a:ln>
                <a:noFill/>
              </a:ln>
            </p:spPr>
            <p:txBody>
              <a:bodyPr spcFirstLastPara="1" wrap="square" lIns="91425" tIns="45700" rIns="91425" bIns="45700" anchor="ctr" anchorCtr="0">
                <a:noAutofit/>
              </a:bodyPr>
              <a:lstStyle/>
              <a:p>
                <a:pPr algn="ctr"/>
                <a:endParaRPr sz="1400">
                  <a:solidFill>
                    <a:schemeClr val="lt1"/>
                  </a:solidFill>
                  <a:latin typeface="Arial"/>
                  <a:ea typeface="Arial"/>
                  <a:cs typeface="Arial"/>
                  <a:sym typeface="Arial"/>
                </a:endParaRPr>
              </a:p>
            </p:txBody>
          </p:sp>
          <p:sp>
            <p:nvSpPr>
              <p:cNvPr id="8" name="Google Shape;177;p4">
                <a:extLst>
                  <a:ext uri="{FF2B5EF4-FFF2-40B4-BE49-F238E27FC236}">
                    <a16:creationId xmlns:a16="http://schemas.microsoft.com/office/drawing/2014/main" id="{9C149184-1444-4515-B744-AF63371BA098}"/>
                  </a:ext>
                </a:extLst>
              </p:cNvPr>
              <p:cNvSpPr/>
              <p:nvPr/>
            </p:nvSpPr>
            <p:spPr>
              <a:xfrm>
                <a:off x="1524000" y="634080"/>
                <a:ext cx="5456646" cy="5251646"/>
              </a:xfrm>
              <a:prstGeom prst="rect">
                <a:avLst/>
              </a:prstGeom>
              <a:solidFill>
                <a:schemeClr val="accent1"/>
              </a:solidFill>
              <a:ln>
                <a:noFill/>
              </a:ln>
            </p:spPr>
            <p:txBody>
              <a:bodyPr spcFirstLastPara="1" wrap="square" lIns="91425" tIns="45700" rIns="91425" bIns="45700" anchor="t" anchorCtr="0">
                <a:noAutofit/>
              </a:bodyPr>
              <a:lstStyle/>
              <a:p>
                <a:endParaRPr sz="1400" dirty="0">
                  <a:solidFill>
                    <a:srgbClr val="000000"/>
                  </a:solidFill>
                  <a:latin typeface="Arial"/>
                  <a:ea typeface="Arial"/>
                  <a:cs typeface="Arial"/>
                  <a:sym typeface="Arial"/>
                </a:endParaRPr>
              </a:p>
            </p:txBody>
          </p:sp>
          <p:pic>
            <p:nvPicPr>
              <p:cNvPr id="9" name="Google Shape;180;p4">
                <a:extLst>
                  <a:ext uri="{FF2B5EF4-FFF2-40B4-BE49-F238E27FC236}">
                    <a16:creationId xmlns:a16="http://schemas.microsoft.com/office/drawing/2014/main" id="{8A1146CB-4FFF-4AAF-974F-1DD1BC48CAA3}"/>
                  </a:ext>
                </a:extLst>
              </p:cNvPr>
              <p:cNvPicPr preferRelativeResize="0"/>
              <p:nvPr/>
            </p:nvPicPr>
            <p:blipFill rotWithShape="1">
              <a:blip r:embed="rId3">
                <a:alphaModFix/>
              </a:blip>
              <a:srcRect l="3976" r="12810" b="-4"/>
              <a:stretch/>
            </p:blipFill>
            <p:spPr>
              <a:xfrm>
                <a:off x="7189603" y="1353981"/>
                <a:ext cx="3478169" cy="5257799"/>
              </a:xfrm>
              <a:prstGeom prst="rect">
                <a:avLst/>
              </a:prstGeom>
              <a:noFill/>
              <a:ln>
                <a:noFill/>
              </a:ln>
            </p:spPr>
          </p:pic>
        </p:grpSp>
      </p:grpSp>
      <p:sp>
        <p:nvSpPr>
          <p:cNvPr id="10" name="Rectangle 9">
            <a:extLst>
              <a:ext uri="{FF2B5EF4-FFF2-40B4-BE49-F238E27FC236}">
                <a16:creationId xmlns:a16="http://schemas.microsoft.com/office/drawing/2014/main" id="{7C813EE6-21BA-459F-9758-0D99D439E2E0}"/>
              </a:ext>
            </a:extLst>
          </p:cNvPr>
          <p:cNvSpPr/>
          <p:nvPr/>
        </p:nvSpPr>
        <p:spPr>
          <a:xfrm>
            <a:off x="1820090" y="3149397"/>
            <a:ext cx="4797511" cy="2246769"/>
          </a:xfrm>
          <a:prstGeom prst="rect">
            <a:avLst/>
          </a:prstGeom>
        </p:spPr>
        <p:txBody>
          <a:bodyPr wrap="square">
            <a:spAutoFit/>
          </a:bodyPr>
          <a:lstStyle/>
          <a:p>
            <a:pPr>
              <a:buClr>
                <a:schemeClr val="lt1"/>
              </a:buClr>
              <a:buSzPts val="1850"/>
            </a:pPr>
            <a:r>
              <a:rPr lang="en-US" sz="2000" dirty="0">
                <a:solidFill>
                  <a:schemeClr val="bg1"/>
                </a:solidFill>
              </a:rPr>
              <a:t>Barber Surgeons</a:t>
            </a:r>
          </a:p>
          <a:p>
            <a:pPr lvl="1">
              <a:buClr>
                <a:schemeClr val="lt1"/>
              </a:buClr>
              <a:buSzPts val="1850"/>
              <a:buChar char="•"/>
            </a:pPr>
            <a:r>
              <a:rPr lang="en-US" sz="2000" dirty="0">
                <a:solidFill>
                  <a:schemeClr val="bg1"/>
                </a:solidFill>
              </a:rPr>
              <a:t>Professions joined in a single guild</a:t>
            </a:r>
          </a:p>
          <a:p>
            <a:pPr lvl="1">
              <a:buClr>
                <a:schemeClr val="lt1"/>
              </a:buClr>
              <a:buSzPts val="1850"/>
              <a:buChar char="•"/>
            </a:pPr>
            <a:r>
              <a:rPr lang="en-US" sz="2000" dirty="0">
                <a:solidFill>
                  <a:schemeClr val="bg1"/>
                </a:solidFill>
              </a:rPr>
              <a:t>Shared similar “tools of the trade”</a:t>
            </a:r>
          </a:p>
          <a:p>
            <a:pPr lvl="1">
              <a:buClr>
                <a:schemeClr val="lt1"/>
              </a:buClr>
              <a:buSzPts val="1850"/>
              <a:buChar char="•"/>
            </a:pPr>
            <a:r>
              <a:rPr lang="en-US" sz="2000" dirty="0">
                <a:solidFill>
                  <a:schemeClr val="bg1"/>
                </a:solidFill>
              </a:rPr>
              <a:t>Advent of the obstetric </a:t>
            </a:r>
            <a:r>
              <a:rPr lang="en-US" sz="2000" dirty="0" err="1">
                <a:solidFill>
                  <a:schemeClr val="bg1"/>
                </a:solidFill>
              </a:rPr>
              <a:t>forcep</a:t>
            </a:r>
            <a:endParaRPr lang="en-US" sz="2000" dirty="0">
              <a:solidFill>
                <a:schemeClr val="bg1"/>
              </a:solidFill>
            </a:endParaRPr>
          </a:p>
          <a:p>
            <a:pPr lvl="2">
              <a:buClr>
                <a:schemeClr val="lt1"/>
              </a:buClr>
              <a:buSzPts val="1850"/>
              <a:buChar char="•"/>
            </a:pPr>
            <a:r>
              <a:rPr lang="en-US" sz="2000" dirty="0" err="1">
                <a:solidFill>
                  <a:schemeClr val="bg1"/>
                </a:solidFill>
              </a:rPr>
              <a:t>Chamberlen</a:t>
            </a:r>
            <a:r>
              <a:rPr lang="en-US" sz="2000" dirty="0">
                <a:solidFill>
                  <a:schemeClr val="bg1"/>
                </a:solidFill>
              </a:rPr>
              <a:t> 1588</a:t>
            </a:r>
          </a:p>
          <a:p>
            <a:pPr lvl="1">
              <a:buClr>
                <a:schemeClr val="lt1"/>
              </a:buClr>
              <a:buSzPts val="1850"/>
              <a:buChar char="•"/>
            </a:pPr>
            <a:r>
              <a:rPr lang="en-US" sz="2000" dirty="0">
                <a:solidFill>
                  <a:schemeClr val="bg1"/>
                </a:solidFill>
              </a:rPr>
              <a:t>Groundwork for medical and surgical interventions</a:t>
            </a:r>
          </a:p>
        </p:txBody>
      </p:sp>
      <p:sp>
        <p:nvSpPr>
          <p:cNvPr id="11" name="Rectangle 10">
            <a:extLst>
              <a:ext uri="{FF2B5EF4-FFF2-40B4-BE49-F238E27FC236}">
                <a16:creationId xmlns:a16="http://schemas.microsoft.com/office/drawing/2014/main" id="{5711D3E9-7B13-47BB-81B5-044774FDE5D4}"/>
              </a:ext>
            </a:extLst>
          </p:cNvPr>
          <p:cNvSpPr/>
          <p:nvPr/>
        </p:nvSpPr>
        <p:spPr>
          <a:xfrm>
            <a:off x="1698172" y="946637"/>
            <a:ext cx="6096000" cy="1938992"/>
          </a:xfrm>
          <a:prstGeom prst="rect">
            <a:avLst/>
          </a:prstGeom>
        </p:spPr>
        <p:txBody>
          <a:bodyPr>
            <a:spAutoFit/>
          </a:bodyPr>
          <a:lstStyle/>
          <a:p>
            <a:r>
              <a:rPr lang="en-US" sz="4000" dirty="0">
                <a:solidFill>
                  <a:schemeClr val="bg1"/>
                </a:solidFill>
              </a:rPr>
              <a:t>History of </a:t>
            </a:r>
            <a:r>
              <a:rPr lang="en-US" sz="4000" dirty="0" err="1">
                <a:solidFill>
                  <a:schemeClr val="bg1"/>
                </a:solidFill>
              </a:rPr>
              <a:t>Obstetrix</a:t>
            </a:r>
            <a:r>
              <a:rPr lang="en-US" sz="4000" dirty="0">
                <a:solidFill>
                  <a:schemeClr val="bg1"/>
                </a:solidFill>
              </a:rPr>
              <a:t>  </a:t>
            </a:r>
            <a:br>
              <a:rPr lang="en-US" sz="4000" dirty="0">
                <a:solidFill>
                  <a:schemeClr val="bg1"/>
                </a:solidFill>
              </a:rPr>
            </a:br>
            <a:r>
              <a:rPr lang="en-US" sz="4000" dirty="0">
                <a:solidFill>
                  <a:schemeClr val="bg1"/>
                </a:solidFill>
              </a:rPr>
              <a:t>16</a:t>
            </a:r>
            <a:r>
              <a:rPr lang="en-US" sz="4000" baseline="30000" dirty="0">
                <a:solidFill>
                  <a:schemeClr val="bg1"/>
                </a:solidFill>
              </a:rPr>
              <a:t>th</a:t>
            </a:r>
            <a:r>
              <a:rPr lang="en-US" sz="4000" dirty="0">
                <a:solidFill>
                  <a:schemeClr val="bg1"/>
                </a:solidFill>
              </a:rPr>
              <a:t>-17</a:t>
            </a:r>
            <a:r>
              <a:rPr lang="en-US" sz="4000" baseline="30000" dirty="0">
                <a:solidFill>
                  <a:schemeClr val="bg1"/>
                </a:solidFill>
              </a:rPr>
              <a:t>th</a:t>
            </a:r>
            <a:r>
              <a:rPr lang="en-US" sz="4000" dirty="0">
                <a:solidFill>
                  <a:schemeClr val="bg1"/>
                </a:solidFill>
              </a:rPr>
              <a:t> c. Europe</a:t>
            </a:r>
            <a:br>
              <a:rPr lang="en-US" sz="4000" dirty="0">
                <a:solidFill>
                  <a:schemeClr val="bg1"/>
                </a:solidFill>
              </a:rPr>
            </a:br>
            <a:r>
              <a:rPr lang="en-US" sz="4000" dirty="0">
                <a:solidFill>
                  <a:schemeClr val="bg1"/>
                </a:solidFill>
              </a:rPr>
              <a:t>cont.</a:t>
            </a:r>
          </a:p>
        </p:txBody>
      </p:sp>
    </p:spTree>
    <p:extLst>
      <p:ext uri="{BB962C8B-B14F-4D97-AF65-F5344CB8AC3E}">
        <p14:creationId xmlns:p14="http://schemas.microsoft.com/office/powerpoint/2010/main" val="1638648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BE7C0-5815-458F-BF0F-4CE81D50457A}"/>
              </a:ext>
            </a:extLst>
          </p:cNvPr>
          <p:cNvSpPr>
            <a:spLocks noGrp="1"/>
          </p:cNvSpPr>
          <p:nvPr>
            <p:ph type="title"/>
          </p:nvPr>
        </p:nvSpPr>
        <p:spPr/>
        <p:txBody>
          <a:bodyPr/>
          <a:lstStyle/>
          <a:p>
            <a:pPr algn="ctr"/>
            <a:r>
              <a:rPr lang="en-US" dirty="0"/>
              <a:t>History of Obstetrics:  </a:t>
            </a:r>
            <a:br>
              <a:rPr lang="en-US" dirty="0"/>
            </a:br>
            <a:r>
              <a:rPr lang="en-US" dirty="0"/>
              <a:t>18</a:t>
            </a:r>
            <a:r>
              <a:rPr lang="en-US" baseline="30000" dirty="0"/>
              <a:t>th</a:t>
            </a:r>
            <a:r>
              <a:rPr lang="en-US" dirty="0"/>
              <a:t> c. Europe</a:t>
            </a:r>
          </a:p>
        </p:txBody>
      </p:sp>
      <p:sp>
        <p:nvSpPr>
          <p:cNvPr id="3" name="Rectangle 2">
            <a:extLst>
              <a:ext uri="{FF2B5EF4-FFF2-40B4-BE49-F238E27FC236}">
                <a16:creationId xmlns:a16="http://schemas.microsoft.com/office/drawing/2014/main" id="{AAEEBACA-3A47-4795-8BD2-BD6112A3A8BC}"/>
              </a:ext>
            </a:extLst>
          </p:cNvPr>
          <p:cNvSpPr/>
          <p:nvPr/>
        </p:nvSpPr>
        <p:spPr>
          <a:xfrm>
            <a:off x="2107474" y="1927112"/>
            <a:ext cx="8151222" cy="3416320"/>
          </a:xfrm>
          <a:prstGeom prst="rect">
            <a:avLst/>
          </a:prstGeom>
        </p:spPr>
        <p:txBody>
          <a:bodyPr wrap="square">
            <a:spAutoFit/>
          </a:bodyPr>
          <a:lstStyle/>
          <a:p>
            <a:pPr>
              <a:spcBef>
                <a:spcPts val="0"/>
              </a:spcBef>
              <a:buSzPts val="1600"/>
            </a:pPr>
            <a:r>
              <a:rPr lang="en-US" sz="2400" dirty="0">
                <a:solidFill>
                  <a:schemeClr val="accent3"/>
                </a:solidFill>
              </a:rPr>
              <a:t>Some schools of midwifery existed throughout Europe</a:t>
            </a:r>
            <a:endParaRPr lang="en-US" dirty="0">
              <a:solidFill>
                <a:schemeClr val="accent3"/>
              </a:solidFill>
            </a:endParaRPr>
          </a:p>
          <a:p>
            <a:pPr lvl="1">
              <a:buSzPts val="2000"/>
              <a:buChar char="•"/>
            </a:pPr>
            <a:r>
              <a:rPr lang="en-US" dirty="0">
                <a:solidFill>
                  <a:schemeClr val="accent3"/>
                </a:solidFill>
              </a:rPr>
              <a:t>Educated males and females separately</a:t>
            </a:r>
          </a:p>
          <a:p>
            <a:pPr lvl="1" indent="-101600">
              <a:buSzPts val="2000"/>
              <a:buNone/>
            </a:pPr>
            <a:endParaRPr lang="en-US" dirty="0">
              <a:solidFill>
                <a:schemeClr val="accent3"/>
              </a:solidFill>
            </a:endParaRPr>
          </a:p>
          <a:p>
            <a:pPr>
              <a:buSzPts val="2000"/>
            </a:pPr>
            <a:r>
              <a:rPr lang="en-US" sz="2400" dirty="0">
                <a:solidFill>
                  <a:schemeClr val="accent3"/>
                </a:solidFill>
              </a:rPr>
              <a:t>William Smellie</a:t>
            </a:r>
          </a:p>
          <a:p>
            <a:pPr lvl="1">
              <a:buSzPts val="2000"/>
              <a:buChar char="•"/>
            </a:pPr>
            <a:r>
              <a:rPr lang="en-US" dirty="0">
                <a:solidFill>
                  <a:schemeClr val="accent3"/>
                </a:solidFill>
              </a:rPr>
              <a:t>Founded first British school of midwifery 1738</a:t>
            </a:r>
          </a:p>
          <a:p>
            <a:pPr lvl="1">
              <a:buSzPts val="2000"/>
              <a:buChar char="•"/>
            </a:pPr>
            <a:r>
              <a:rPr lang="en-US" dirty="0" err="1">
                <a:solidFill>
                  <a:schemeClr val="accent3"/>
                </a:solidFill>
              </a:rPr>
              <a:t>Mauriceau</a:t>
            </a:r>
            <a:r>
              <a:rPr lang="en-US" dirty="0">
                <a:solidFill>
                  <a:schemeClr val="accent3"/>
                </a:solidFill>
              </a:rPr>
              <a:t>–Smellie–</a:t>
            </a:r>
            <a:r>
              <a:rPr lang="en-US" dirty="0" err="1">
                <a:solidFill>
                  <a:schemeClr val="accent3"/>
                </a:solidFill>
              </a:rPr>
              <a:t>Veit</a:t>
            </a:r>
            <a:r>
              <a:rPr lang="en-US" dirty="0">
                <a:solidFill>
                  <a:schemeClr val="accent3"/>
                </a:solidFill>
              </a:rPr>
              <a:t> maneuver for breech delivery</a:t>
            </a:r>
          </a:p>
          <a:p>
            <a:pPr lvl="1" indent="-101600">
              <a:buSzPts val="2000"/>
              <a:buNone/>
            </a:pPr>
            <a:endParaRPr lang="en-US" dirty="0">
              <a:solidFill>
                <a:schemeClr val="accent3"/>
              </a:solidFill>
            </a:endParaRPr>
          </a:p>
          <a:p>
            <a:pPr>
              <a:buSzPts val="2000"/>
            </a:pPr>
            <a:r>
              <a:rPr lang="en-US" sz="2400" dirty="0">
                <a:solidFill>
                  <a:schemeClr val="accent3"/>
                </a:solidFill>
              </a:rPr>
              <a:t>Obstetrics rejected by mainstream medicine</a:t>
            </a:r>
            <a:endParaRPr lang="en-US" dirty="0">
              <a:solidFill>
                <a:schemeClr val="accent3"/>
              </a:solidFill>
            </a:endParaRPr>
          </a:p>
          <a:p>
            <a:pPr lvl="1">
              <a:buSzPts val="2000"/>
              <a:buChar char="•"/>
            </a:pPr>
            <a:r>
              <a:rPr lang="en-US" dirty="0">
                <a:solidFill>
                  <a:schemeClr val="accent3"/>
                </a:solidFill>
              </a:rPr>
              <a:t>“ungentlemanly”</a:t>
            </a:r>
          </a:p>
          <a:p>
            <a:pPr lvl="1">
              <a:buSzPts val="2000"/>
              <a:buChar char="•"/>
            </a:pPr>
            <a:r>
              <a:rPr lang="en-US" dirty="0">
                <a:solidFill>
                  <a:schemeClr val="accent3"/>
                </a:solidFill>
              </a:rPr>
              <a:t>“midwifery” not included in medical education</a:t>
            </a:r>
          </a:p>
          <a:p>
            <a:pPr lvl="1">
              <a:buSzPts val="2000"/>
              <a:buChar char="•"/>
            </a:pPr>
            <a:r>
              <a:rPr lang="en-US" dirty="0">
                <a:solidFill>
                  <a:schemeClr val="accent3"/>
                </a:solidFill>
              </a:rPr>
              <a:t>Medical education restricted to men</a:t>
            </a:r>
          </a:p>
        </p:txBody>
      </p:sp>
    </p:spTree>
    <p:extLst>
      <p:ext uri="{BB962C8B-B14F-4D97-AF65-F5344CB8AC3E}">
        <p14:creationId xmlns:p14="http://schemas.microsoft.com/office/powerpoint/2010/main" val="2999592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63106-4189-4F3E-B3AD-FDF0D93EE56A}"/>
              </a:ext>
            </a:extLst>
          </p:cNvPr>
          <p:cNvSpPr>
            <a:spLocks noGrp="1"/>
          </p:cNvSpPr>
          <p:nvPr>
            <p:ph type="title"/>
          </p:nvPr>
        </p:nvSpPr>
        <p:spPr>
          <a:xfrm>
            <a:off x="838200" y="696686"/>
            <a:ext cx="10515600" cy="994002"/>
          </a:xfrm>
        </p:spPr>
        <p:txBody>
          <a:bodyPr/>
          <a:lstStyle/>
          <a:p>
            <a:pPr algn="ctr"/>
            <a:r>
              <a:rPr lang="en-US" dirty="0"/>
              <a:t>Midwifery in Europe</a:t>
            </a:r>
          </a:p>
        </p:txBody>
      </p:sp>
      <p:sp>
        <p:nvSpPr>
          <p:cNvPr id="3" name="Rectangle 2">
            <a:extLst>
              <a:ext uri="{FF2B5EF4-FFF2-40B4-BE49-F238E27FC236}">
                <a16:creationId xmlns:a16="http://schemas.microsoft.com/office/drawing/2014/main" id="{C4D050DC-CDD8-463E-BD26-63607E7A0CBD}"/>
              </a:ext>
            </a:extLst>
          </p:cNvPr>
          <p:cNvSpPr/>
          <p:nvPr/>
        </p:nvSpPr>
        <p:spPr>
          <a:xfrm>
            <a:off x="2211977" y="2028617"/>
            <a:ext cx="8020594" cy="2616101"/>
          </a:xfrm>
          <a:prstGeom prst="rect">
            <a:avLst/>
          </a:prstGeom>
        </p:spPr>
        <p:txBody>
          <a:bodyPr wrap="square">
            <a:spAutoFit/>
          </a:bodyPr>
          <a:lstStyle/>
          <a:p>
            <a:pPr marL="342900" indent="-342900">
              <a:spcBef>
                <a:spcPts val="0"/>
              </a:spcBef>
              <a:buClr>
                <a:schemeClr val="dk1"/>
              </a:buClr>
              <a:buSzPts val="3200"/>
            </a:pPr>
            <a:r>
              <a:rPr lang="en-US" sz="2400" dirty="0">
                <a:solidFill>
                  <a:schemeClr val="accent3"/>
                </a:solidFill>
              </a:rPr>
              <a:t>Medical schools co-existed with midwifery schools</a:t>
            </a:r>
            <a:endParaRPr lang="en-US" sz="2400" dirty="0">
              <a:solidFill>
                <a:schemeClr val="accent3"/>
              </a:solidFill>
              <a:latin typeface="Constantia"/>
              <a:ea typeface="Constantia"/>
              <a:cs typeface="Constantia"/>
              <a:sym typeface="Constantia"/>
            </a:endParaRPr>
          </a:p>
          <a:p>
            <a:pPr marL="342900" indent="-342900">
              <a:spcBef>
                <a:spcPts val="640"/>
              </a:spcBef>
              <a:buClr>
                <a:schemeClr val="dk1"/>
              </a:buClr>
              <a:buSzPts val="3200"/>
            </a:pPr>
            <a:r>
              <a:rPr lang="en-US" sz="2400" dirty="0">
                <a:solidFill>
                  <a:schemeClr val="accent3"/>
                </a:solidFill>
              </a:rPr>
              <a:t>Dual systems developed for women</a:t>
            </a:r>
            <a:endParaRPr lang="en-US" sz="2400" dirty="0">
              <a:solidFill>
                <a:schemeClr val="accent3"/>
              </a:solidFill>
              <a:latin typeface="Constantia"/>
              <a:ea typeface="Constantia"/>
              <a:cs typeface="Constantia"/>
              <a:sym typeface="Constantia"/>
            </a:endParaRPr>
          </a:p>
          <a:p>
            <a:pPr marL="742950" lvl="1" indent="-285750">
              <a:spcBef>
                <a:spcPts val="560"/>
              </a:spcBef>
              <a:buClr>
                <a:schemeClr val="dk1"/>
              </a:buClr>
              <a:buSzPts val="2800"/>
              <a:buFont typeface="Arial"/>
              <a:buChar char="–"/>
            </a:pPr>
            <a:r>
              <a:rPr lang="en-US" sz="2400" dirty="0">
                <a:solidFill>
                  <a:schemeClr val="accent3"/>
                </a:solidFill>
              </a:rPr>
              <a:t>Midwives focus normal birth</a:t>
            </a:r>
            <a:endParaRPr lang="en-US" sz="2400" dirty="0">
              <a:solidFill>
                <a:schemeClr val="accent3"/>
              </a:solidFill>
              <a:latin typeface="Constantia"/>
              <a:ea typeface="Constantia"/>
              <a:cs typeface="Constantia"/>
              <a:sym typeface="Constantia"/>
            </a:endParaRPr>
          </a:p>
          <a:p>
            <a:pPr marL="742950" lvl="1" indent="-285750">
              <a:spcBef>
                <a:spcPts val="560"/>
              </a:spcBef>
              <a:buClr>
                <a:schemeClr val="dk1"/>
              </a:buClr>
              <a:buSzPts val="2800"/>
              <a:buFont typeface="Arial"/>
              <a:buChar char="–"/>
            </a:pPr>
            <a:r>
              <a:rPr lang="en-US" sz="2400" dirty="0">
                <a:solidFill>
                  <a:schemeClr val="accent3"/>
                </a:solidFill>
              </a:rPr>
              <a:t>Physicians focus on complications</a:t>
            </a:r>
            <a:endParaRPr lang="en-US" sz="2400" dirty="0">
              <a:solidFill>
                <a:schemeClr val="accent3"/>
              </a:solidFill>
              <a:latin typeface="Constantia"/>
              <a:ea typeface="Constantia"/>
              <a:cs typeface="Constantia"/>
              <a:sym typeface="Constantia"/>
            </a:endParaRPr>
          </a:p>
          <a:p>
            <a:pPr marL="342900" indent="-342900">
              <a:spcBef>
                <a:spcPts val="640"/>
              </a:spcBef>
              <a:buClr>
                <a:schemeClr val="dk1"/>
              </a:buClr>
              <a:buSzPts val="3200"/>
            </a:pPr>
            <a:r>
              <a:rPr lang="en-US" sz="2400" dirty="0">
                <a:solidFill>
                  <a:schemeClr val="accent3"/>
                </a:solidFill>
              </a:rPr>
              <a:t>End of 19</a:t>
            </a:r>
            <a:r>
              <a:rPr lang="en-US" sz="2400" baseline="30000" dirty="0">
                <a:solidFill>
                  <a:schemeClr val="accent3"/>
                </a:solidFill>
              </a:rPr>
              <a:t>th</a:t>
            </a:r>
            <a:r>
              <a:rPr lang="en-US" sz="2400" dirty="0">
                <a:solidFill>
                  <a:schemeClr val="accent3"/>
                </a:solidFill>
              </a:rPr>
              <a:t> c. both midwifery and obstetrics existed concurrently </a:t>
            </a:r>
            <a:endParaRPr lang="en-US" sz="2400" dirty="0">
              <a:solidFill>
                <a:schemeClr val="accent3"/>
              </a:solidFill>
              <a:latin typeface="Constantia"/>
              <a:ea typeface="Constantia"/>
              <a:cs typeface="Constantia"/>
              <a:sym typeface="Constantia"/>
            </a:endParaRPr>
          </a:p>
        </p:txBody>
      </p:sp>
    </p:spTree>
    <p:extLst>
      <p:ext uri="{BB962C8B-B14F-4D97-AF65-F5344CB8AC3E}">
        <p14:creationId xmlns:p14="http://schemas.microsoft.com/office/powerpoint/2010/main" val="2171926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8"/>
          <p:cNvSpPr txBox="1">
            <a:spLocks noGrp="1"/>
          </p:cNvSpPr>
          <p:nvPr>
            <p:ph type="title"/>
          </p:nvPr>
        </p:nvSpPr>
        <p:spPr>
          <a:xfrm>
            <a:off x="635726" y="722811"/>
            <a:ext cx="11364685" cy="813709"/>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1"/>
              </a:buClr>
              <a:buSzPts val="4400"/>
            </a:pPr>
            <a:r>
              <a:rPr lang="en-US" i="0" u="none" strike="noStrike" cap="none" dirty="0">
                <a:ea typeface="Calibri"/>
                <a:cs typeface="Calibri"/>
                <a:sym typeface="Calibri"/>
              </a:rPr>
              <a:t>Early White </a:t>
            </a:r>
            <a:r>
              <a:rPr lang="en-US" i="0" u="none" strike="noStrike" cap="none" dirty="0"/>
              <a:t>America</a:t>
            </a:r>
            <a:endParaRPr dirty="0"/>
          </a:p>
        </p:txBody>
      </p:sp>
      <p:sp>
        <p:nvSpPr>
          <p:cNvPr id="224" name="Google Shape;224;p8"/>
          <p:cNvSpPr txBox="1">
            <a:spLocks noGrp="1"/>
          </p:cNvSpPr>
          <p:nvPr>
            <p:ph type="body" idx="1"/>
          </p:nvPr>
        </p:nvSpPr>
        <p:spPr>
          <a:xfrm>
            <a:off x="935665" y="1820091"/>
            <a:ext cx="4754439" cy="2785776"/>
          </a:xfrm>
          <a:prstGeom prst="rect">
            <a:avLst/>
          </a:prstGeom>
          <a:noFill/>
          <a:ln>
            <a:noFill/>
          </a:ln>
        </p:spPr>
        <p:txBody>
          <a:bodyPr spcFirstLastPara="1" vert="horz" wrap="square" lIns="91425" tIns="45700" rIns="91425" bIns="45700" rtlCol="0" anchor="t" anchorCtr="0">
            <a:noAutofit/>
          </a:bodyPr>
          <a:lstStyle/>
          <a:p>
            <a:pPr>
              <a:spcBef>
                <a:spcPts val="0"/>
              </a:spcBef>
              <a:buClr>
                <a:schemeClr val="accent3"/>
              </a:buClr>
              <a:buSzPts val="2720"/>
            </a:pPr>
            <a:r>
              <a:rPr lang="en-US" sz="2400" dirty="0">
                <a:solidFill>
                  <a:schemeClr val="accent3"/>
                </a:solidFill>
                <a:latin typeface="Calibri"/>
                <a:ea typeface="Calibri"/>
                <a:cs typeface="Calibri"/>
                <a:sym typeface="Calibri"/>
              </a:rPr>
              <a:t>Colonial midwives came largely from England</a:t>
            </a:r>
            <a:endParaRPr sz="2400" dirty="0">
              <a:solidFill>
                <a:schemeClr val="accent3"/>
              </a:solidFill>
              <a:latin typeface="Calibri"/>
              <a:ea typeface="Calibri"/>
              <a:cs typeface="Calibri"/>
              <a:sym typeface="Calibri"/>
            </a:endParaRPr>
          </a:p>
          <a:p>
            <a:pPr lvl="1">
              <a:spcBef>
                <a:spcPts val="476"/>
              </a:spcBef>
              <a:buClr>
                <a:schemeClr val="accent3"/>
              </a:buClr>
              <a:buSzPts val="2380"/>
              <a:buFont typeface="Arial" panose="020B0604020202020204" pitchFamily="34" charset="0"/>
              <a:buChar char="•"/>
            </a:pPr>
            <a:r>
              <a:rPr lang="en-US" b="0" i="0" u="none" strike="noStrike" cap="none" dirty="0">
                <a:solidFill>
                  <a:schemeClr val="accent3"/>
                </a:solidFill>
                <a:latin typeface="Calibri"/>
                <a:ea typeface="Calibri"/>
                <a:cs typeface="Calibri"/>
                <a:sym typeface="Calibri"/>
              </a:rPr>
              <a:t>English traditions prevailed</a:t>
            </a:r>
            <a:endParaRPr b="0" i="0" u="none" strike="noStrike" cap="none" dirty="0">
              <a:solidFill>
                <a:schemeClr val="accent3"/>
              </a:solidFill>
              <a:latin typeface="Calibri"/>
              <a:ea typeface="Calibri"/>
              <a:cs typeface="Calibri"/>
              <a:sym typeface="Calibri"/>
            </a:endParaRPr>
          </a:p>
          <a:p>
            <a:pPr>
              <a:spcBef>
                <a:spcPts val="544"/>
              </a:spcBef>
              <a:buClr>
                <a:schemeClr val="accent3"/>
              </a:buClr>
              <a:buSzPts val="2720"/>
            </a:pPr>
            <a:r>
              <a:rPr lang="en-US" sz="2400" dirty="0">
                <a:solidFill>
                  <a:schemeClr val="accent3"/>
                </a:solidFill>
                <a:latin typeface="Calibri"/>
                <a:ea typeface="Calibri"/>
                <a:cs typeface="Calibri"/>
                <a:sym typeface="Calibri"/>
              </a:rPr>
              <a:t>Characteristics of birth</a:t>
            </a:r>
            <a:endParaRPr sz="2400" dirty="0">
              <a:solidFill>
                <a:schemeClr val="accent3"/>
              </a:solidFill>
              <a:latin typeface="Calibri"/>
              <a:ea typeface="Calibri"/>
              <a:cs typeface="Calibri"/>
              <a:sym typeface="Calibri"/>
            </a:endParaRPr>
          </a:p>
          <a:p>
            <a:pPr lvl="1">
              <a:spcBef>
                <a:spcPts val="476"/>
              </a:spcBef>
              <a:buClr>
                <a:schemeClr val="accent3"/>
              </a:buClr>
              <a:buSzPts val="2380"/>
              <a:buFont typeface="Arial" panose="020B0604020202020204" pitchFamily="34" charset="0"/>
              <a:buChar char="•"/>
            </a:pPr>
            <a:r>
              <a:rPr lang="en-US" b="0" i="0" u="none" strike="noStrike" cap="none" dirty="0">
                <a:solidFill>
                  <a:schemeClr val="accent3"/>
                </a:solidFill>
                <a:latin typeface="Calibri"/>
                <a:ea typeface="Calibri"/>
                <a:cs typeface="Calibri"/>
                <a:sym typeface="Calibri"/>
              </a:rPr>
              <a:t>Birth was a social event of female ritual</a:t>
            </a:r>
            <a:endParaRPr b="0" i="0" u="none" strike="noStrike" cap="none" dirty="0">
              <a:solidFill>
                <a:schemeClr val="accent3"/>
              </a:solidFill>
              <a:latin typeface="Calibri"/>
              <a:ea typeface="Calibri"/>
              <a:cs typeface="Calibri"/>
              <a:sym typeface="Calibri"/>
            </a:endParaRPr>
          </a:p>
          <a:p>
            <a:pPr lvl="1">
              <a:spcBef>
                <a:spcPts val="476"/>
              </a:spcBef>
              <a:buClr>
                <a:schemeClr val="accent3"/>
              </a:buClr>
              <a:buSzPts val="2380"/>
              <a:buFont typeface="Arial" panose="020B0604020202020204" pitchFamily="34" charset="0"/>
              <a:buChar char="•"/>
            </a:pPr>
            <a:r>
              <a:rPr lang="en-US" b="0" i="0" u="none" strike="noStrike" cap="none" dirty="0">
                <a:solidFill>
                  <a:schemeClr val="accent3"/>
                </a:solidFill>
                <a:latin typeface="Calibri"/>
                <a:ea typeface="Calibri"/>
                <a:cs typeface="Calibri"/>
                <a:sym typeface="Calibri"/>
              </a:rPr>
              <a:t>A midwife was employed, provided housing, had status</a:t>
            </a:r>
            <a:endParaRPr b="0" i="0" u="none" strike="noStrike" cap="none" dirty="0">
              <a:solidFill>
                <a:schemeClr val="accent3"/>
              </a:solidFill>
              <a:latin typeface="Calibri"/>
              <a:ea typeface="Calibri"/>
              <a:cs typeface="Calibri"/>
              <a:sym typeface="Calibri"/>
            </a:endParaRPr>
          </a:p>
        </p:txBody>
      </p:sp>
      <p:sp>
        <p:nvSpPr>
          <p:cNvPr id="225" name="Google Shape;225;p8"/>
          <p:cNvSpPr/>
          <p:nvPr/>
        </p:nvSpPr>
        <p:spPr>
          <a:xfrm>
            <a:off x="5874576" y="1820091"/>
            <a:ext cx="5214575" cy="4955177"/>
          </a:xfrm>
          <a:prstGeom prst="rect">
            <a:avLst/>
          </a:prstGeom>
          <a:solidFill>
            <a:schemeClr val="tx2">
              <a:alpha val="20000"/>
            </a:schemeClr>
          </a:solidFill>
          <a:ln>
            <a:noFill/>
          </a:ln>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Calibri"/>
              <a:ea typeface="Calibri"/>
              <a:cs typeface="Calibri"/>
              <a:sym typeface="Calibri"/>
            </a:endParaRPr>
          </a:p>
        </p:txBody>
      </p:sp>
      <p:pic>
        <p:nvPicPr>
          <p:cNvPr id="226" name="Google Shape;226;p8"/>
          <p:cNvPicPr preferRelativeResize="0"/>
          <p:nvPr/>
        </p:nvPicPr>
        <p:blipFill rotWithShape="1">
          <a:blip r:embed="rId3">
            <a:alphaModFix/>
          </a:blip>
          <a:srcRect/>
          <a:stretch/>
        </p:blipFill>
        <p:spPr>
          <a:xfrm>
            <a:off x="6096000" y="2039062"/>
            <a:ext cx="2599182" cy="2779875"/>
          </a:xfrm>
          <a:prstGeom prst="rect">
            <a:avLst/>
          </a:prstGeom>
          <a:noFill/>
          <a:ln>
            <a:noFill/>
          </a:ln>
        </p:spPr>
      </p:pic>
      <p:pic>
        <p:nvPicPr>
          <p:cNvPr id="228" name="Google Shape;228;p8"/>
          <p:cNvPicPr preferRelativeResize="0"/>
          <p:nvPr/>
        </p:nvPicPr>
        <p:blipFill rotWithShape="1">
          <a:blip r:embed="rId4">
            <a:alphaModFix/>
          </a:blip>
          <a:srcRect/>
          <a:stretch/>
        </p:blipFill>
        <p:spPr>
          <a:xfrm>
            <a:off x="9067646" y="3840649"/>
            <a:ext cx="1848616" cy="27798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9"/>
          <p:cNvSpPr txBox="1">
            <a:spLocks noGrp="1"/>
          </p:cNvSpPr>
          <p:nvPr>
            <p:ph type="title"/>
          </p:nvPr>
        </p:nvSpPr>
        <p:spPr>
          <a:xfrm>
            <a:off x="836023" y="1018904"/>
            <a:ext cx="10519954" cy="513806"/>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lt1"/>
              </a:buClr>
              <a:buSzPts val="3500"/>
            </a:pPr>
            <a:r>
              <a:rPr lang="en-US" sz="4400" dirty="0"/>
              <a:t>Obstetrical Practice in the US</a:t>
            </a:r>
            <a:endParaRPr sz="4400" dirty="0"/>
          </a:p>
        </p:txBody>
      </p:sp>
      <p:sp>
        <p:nvSpPr>
          <p:cNvPr id="238" name="Google Shape;238;p9"/>
          <p:cNvSpPr txBox="1">
            <a:spLocks noGrp="1"/>
          </p:cNvSpPr>
          <p:nvPr>
            <p:ph type="body" idx="1"/>
          </p:nvPr>
        </p:nvSpPr>
        <p:spPr>
          <a:xfrm>
            <a:off x="1715589" y="1967458"/>
            <a:ext cx="9104607" cy="4159021"/>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lt1"/>
              </a:buClr>
              <a:buSzPts val="1700"/>
            </a:pPr>
            <a:r>
              <a:rPr lang="en-US" sz="2400" b="1" dirty="0">
                <a:solidFill>
                  <a:schemeClr val="accent3"/>
                </a:solidFill>
              </a:rPr>
              <a:t>19</a:t>
            </a:r>
            <a:r>
              <a:rPr lang="en-US" sz="2400" b="1" baseline="30000" dirty="0">
                <a:solidFill>
                  <a:schemeClr val="accent3"/>
                </a:solidFill>
              </a:rPr>
              <a:t>th</a:t>
            </a:r>
            <a:r>
              <a:rPr lang="en-US" sz="2400" b="1" dirty="0">
                <a:solidFill>
                  <a:schemeClr val="accent3"/>
                </a:solidFill>
              </a:rPr>
              <a:t> Century</a:t>
            </a:r>
            <a:endParaRPr sz="2400" b="1" dirty="0">
              <a:solidFill>
                <a:schemeClr val="accent3"/>
              </a:solidFill>
            </a:endParaRPr>
          </a:p>
          <a:p>
            <a:pPr lvl="1">
              <a:buClr>
                <a:schemeClr val="accent3"/>
              </a:buClr>
              <a:buSzPts val="1700"/>
              <a:buFont typeface="Arial" panose="020B0604020202020204" pitchFamily="34" charset="0"/>
              <a:buChar char="•"/>
            </a:pPr>
            <a:r>
              <a:rPr lang="en-US" dirty="0">
                <a:solidFill>
                  <a:schemeClr val="accent3"/>
                </a:solidFill>
              </a:rPr>
              <a:t>Most physicians educated in England</a:t>
            </a:r>
            <a:endParaRPr dirty="0">
              <a:solidFill>
                <a:schemeClr val="accent3"/>
              </a:solidFill>
            </a:endParaRPr>
          </a:p>
          <a:p>
            <a:pPr lvl="1">
              <a:buClr>
                <a:schemeClr val="accent3"/>
              </a:buClr>
              <a:buSzPts val="1700"/>
              <a:buFont typeface="Arial" panose="020B0604020202020204" pitchFamily="34" charset="0"/>
              <a:buChar char="•"/>
            </a:pPr>
            <a:r>
              <a:rPr lang="en-US" dirty="0">
                <a:solidFill>
                  <a:schemeClr val="accent3"/>
                </a:solidFill>
              </a:rPr>
              <a:t>Time of great medical advancement</a:t>
            </a:r>
            <a:endParaRPr dirty="0">
              <a:solidFill>
                <a:schemeClr val="accent3"/>
              </a:solidFill>
            </a:endParaRPr>
          </a:p>
          <a:p>
            <a:pPr lvl="1">
              <a:buClr>
                <a:schemeClr val="accent3"/>
              </a:buClr>
              <a:buSzPts val="1700"/>
              <a:buFont typeface="Arial" panose="020B0604020202020204" pitchFamily="34" charset="0"/>
              <a:buChar char="•"/>
            </a:pPr>
            <a:r>
              <a:rPr lang="en-US" dirty="0">
                <a:solidFill>
                  <a:schemeClr val="accent3"/>
                </a:solidFill>
              </a:rPr>
              <a:t>Obstetrics becomes a specialty</a:t>
            </a:r>
            <a:endParaRPr dirty="0">
              <a:solidFill>
                <a:schemeClr val="accent3"/>
              </a:solidFill>
            </a:endParaRPr>
          </a:p>
          <a:p>
            <a:pPr lvl="1">
              <a:buClr>
                <a:schemeClr val="accent3"/>
              </a:buClr>
              <a:buSzPts val="1700"/>
              <a:buFont typeface="Arial" panose="020B0604020202020204" pitchFamily="34" charset="0"/>
              <a:buChar char="•"/>
            </a:pPr>
            <a:r>
              <a:rPr lang="en-US" dirty="0">
                <a:solidFill>
                  <a:schemeClr val="accent3"/>
                </a:solidFill>
              </a:rPr>
              <a:t>Competition between male physicians and female midwives</a:t>
            </a:r>
            <a:endParaRPr dirty="0">
              <a:solidFill>
                <a:schemeClr val="accent3"/>
              </a:solidFill>
            </a:endParaRPr>
          </a:p>
          <a:p>
            <a:pPr>
              <a:buClr>
                <a:schemeClr val="lt1"/>
              </a:buClr>
              <a:buSzPts val="1700"/>
            </a:pPr>
            <a:r>
              <a:rPr lang="en-US" sz="2400" b="1" dirty="0">
                <a:solidFill>
                  <a:schemeClr val="accent3"/>
                </a:solidFill>
              </a:rPr>
              <a:t>Late 19</a:t>
            </a:r>
            <a:r>
              <a:rPr lang="en-US" sz="2400" b="1" baseline="30000" dirty="0">
                <a:solidFill>
                  <a:schemeClr val="accent3"/>
                </a:solidFill>
              </a:rPr>
              <a:t>th</a:t>
            </a:r>
            <a:r>
              <a:rPr lang="en-US" sz="2400" b="1" dirty="0">
                <a:solidFill>
                  <a:schemeClr val="accent3"/>
                </a:solidFill>
              </a:rPr>
              <a:t>-early 20</a:t>
            </a:r>
            <a:r>
              <a:rPr lang="en-US" sz="2400" b="1" baseline="30000" dirty="0">
                <a:solidFill>
                  <a:schemeClr val="accent3"/>
                </a:solidFill>
              </a:rPr>
              <a:t>th</a:t>
            </a:r>
            <a:r>
              <a:rPr lang="en-US" sz="2400" b="1" dirty="0">
                <a:solidFill>
                  <a:schemeClr val="accent3"/>
                </a:solidFill>
              </a:rPr>
              <a:t> c.</a:t>
            </a:r>
            <a:endParaRPr sz="2400" b="1" dirty="0">
              <a:solidFill>
                <a:schemeClr val="accent3"/>
              </a:solidFill>
            </a:endParaRPr>
          </a:p>
          <a:p>
            <a:pPr lvl="1">
              <a:buClr>
                <a:schemeClr val="accent3"/>
              </a:buClr>
              <a:buSzPts val="1700"/>
              <a:buChar char="•"/>
            </a:pPr>
            <a:r>
              <a:rPr lang="en-US" dirty="0">
                <a:solidFill>
                  <a:schemeClr val="accent3"/>
                </a:solidFill>
              </a:rPr>
              <a:t>Medical practice actively incorporated childbirth</a:t>
            </a:r>
            <a:endParaRPr dirty="0">
              <a:solidFill>
                <a:schemeClr val="accent3"/>
              </a:solidFill>
            </a:endParaRPr>
          </a:p>
          <a:p>
            <a:pPr lvl="2">
              <a:buClr>
                <a:schemeClr val="accent3"/>
              </a:buClr>
              <a:buSzPts val="1700"/>
              <a:buChar char="•"/>
            </a:pPr>
            <a:r>
              <a:rPr lang="en-US" sz="2400" dirty="0">
                <a:solidFill>
                  <a:schemeClr val="accent3"/>
                </a:solidFill>
              </a:rPr>
              <a:t>Sequential steps resulted in elimination of traditional midwives</a:t>
            </a:r>
            <a:endParaRPr sz="2400" dirty="0">
              <a:solidFill>
                <a:schemeClr val="accent3"/>
              </a:solidFill>
            </a:endParaRPr>
          </a:p>
          <a:p>
            <a:pPr lvl="2">
              <a:buClr>
                <a:schemeClr val="accent3"/>
              </a:buClr>
              <a:buSzPts val="1700"/>
              <a:buChar char="•"/>
            </a:pPr>
            <a:r>
              <a:rPr lang="en-US" sz="2400" dirty="0">
                <a:solidFill>
                  <a:schemeClr val="accent3"/>
                </a:solidFill>
              </a:rPr>
              <a:t>Formal education for midwives opposed</a:t>
            </a:r>
            <a:endParaRPr sz="2400" dirty="0">
              <a:solidFill>
                <a:schemeClr val="accent3"/>
              </a:solidFill>
            </a:endParaRPr>
          </a:p>
          <a:p>
            <a:pPr lvl="2">
              <a:buClr>
                <a:schemeClr val="accent3"/>
              </a:buClr>
              <a:buSzPts val="1700"/>
              <a:buChar char="•"/>
            </a:pPr>
            <a:r>
              <a:rPr lang="en-US" sz="2400" dirty="0">
                <a:solidFill>
                  <a:schemeClr val="accent3"/>
                </a:solidFill>
              </a:rPr>
              <a:t>Anti-immigrant sentiment</a:t>
            </a:r>
            <a:endParaRPr sz="2400" dirty="0">
              <a:solidFill>
                <a:schemeClr val="accent3"/>
              </a:solidFill>
            </a:endParaRPr>
          </a:p>
        </p:txBody>
      </p:sp>
    </p:spTree>
  </p:cSld>
  <p:clrMapOvr>
    <a:masterClrMapping/>
  </p:clrMapOvr>
</p:sld>
</file>

<file path=ppt/theme/theme1.xml><?xml version="1.0" encoding="utf-8"?>
<a:theme xmlns:a="http://schemas.openxmlformats.org/drawingml/2006/main" name="Office Theme">
  <a:themeElements>
    <a:clrScheme name="ACNM-ACOG">
      <a:dk1>
        <a:srgbClr val="525252"/>
      </a:dk1>
      <a:lt1>
        <a:srgbClr val="FFFFFF"/>
      </a:lt1>
      <a:dk2>
        <a:srgbClr val="0A6774"/>
      </a:dk2>
      <a:lt2>
        <a:srgbClr val="FFFFFF"/>
      </a:lt2>
      <a:accent1>
        <a:srgbClr val="231E60"/>
      </a:accent1>
      <a:accent2>
        <a:srgbClr val="0D9573"/>
      </a:accent2>
      <a:accent3>
        <a:srgbClr val="004694"/>
      </a:accent3>
      <a:accent4>
        <a:srgbClr val="004E6C"/>
      </a:accent4>
      <a:accent5>
        <a:srgbClr val="E4B146"/>
      </a:accent5>
      <a:accent6>
        <a:srgbClr val="095C46"/>
      </a:accent6>
      <a:hlink>
        <a:srgbClr val="38579E"/>
      </a:hlink>
      <a:folHlink>
        <a:srgbClr val="1A2D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835E49392405C4CA52E483880C6956C" ma:contentTypeVersion="13" ma:contentTypeDescription="Create a new document." ma:contentTypeScope="" ma:versionID="a8ed6d804463efba79083a8142872573">
  <xsd:schema xmlns:xsd="http://www.w3.org/2001/XMLSchema" xmlns:xs="http://www.w3.org/2001/XMLSchema" xmlns:p="http://schemas.microsoft.com/office/2006/metadata/properties" xmlns:ns3="fa5a86d0-0af8-4ef0-b33b-838a89d77724" xmlns:ns4="09d5a36c-5d90-49e6-b61a-e38741a6532a" targetNamespace="http://schemas.microsoft.com/office/2006/metadata/properties" ma:root="true" ma:fieldsID="da643ad22bf8b44373cd257ff1b6f534" ns3:_="" ns4:_="">
    <xsd:import namespace="fa5a86d0-0af8-4ef0-b33b-838a89d77724"/>
    <xsd:import namespace="09d5a36c-5d90-49e6-b61a-e38741a6532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5a86d0-0af8-4ef0-b33b-838a89d777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d5a36c-5d90-49e6-b61a-e38741a6532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9E6D64-5ED3-4288-89AC-BD17BEB4C61D}">
  <ds:schemaRefs>
    <ds:schemaRef ds:uri="http://schemas.microsoft.com/sharepoint/v3/contenttype/forms"/>
  </ds:schemaRefs>
</ds:datastoreItem>
</file>

<file path=customXml/itemProps2.xml><?xml version="1.0" encoding="utf-8"?>
<ds:datastoreItem xmlns:ds="http://schemas.openxmlformats.org/officeDocument/2006/customXml" ds:itemID="{E8D00E1B-AA5E-4F6A-B177-BA2A4D10DF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5a86d0-0af8-4ef0-b33b-838a89d77724"/>
    <ds:schemaRef ds:uri="09d5a36c-5d90-49e6-b61a-e38741a653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FE3C0A-C2E8-444B-8A43-F88138077AFA}">
  <ds:schemaRefs>
    <ds:schemaRef ds:uri="http://schemas.microsoft.com/office/2006/documentManagement/types"/>
    <ds:schemaRef ds:uri="http://purl.org/dc/elements/1.1/"/>
    <ds:schemaRef ds:uri="09d5a36c-5d90-49e6-b61a-e38741a6532a"/>
    <ds:schemaRef ds:uri="http://schemas.microsoft.com/office/infopath/2007/PartnerControls"/>
    <ds:schemaRef ds:uri="http://purl.org/dc/terms/"/>
    <ds:schemaRef ds:uri="http://schemas.microsoft.com/office/2006/metadata/properties"/>
    <ds:schemaRef ds:uri="http://schemas.openxmlformats.org/package/2006/metadata/core-properties"/>
    <ds:schemaRef ds:uri="fa5a86d0-0af8-4ef0-b33b-838a89d7772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184</TotalTime>
  <Words>3870</Words>
  <Application>Microsoft Office PowerPoint</Application>
  <PresentationFormat>Widescreen</PresentationFormat>
  <Paragraphs>456</Paragraphs>
  <Slides>43</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Constantia</vt:lpstr>
      <vt:lpstr>Georgia</vt:lpstr>
      <vt:lpstr>Wingdings</vt:lpstr>
      <vt:lpstr>Office Theme</vt:lpstr>
      <vt:lpstr>History and Culture of Birth in the U.S. </vt:lpstr>
      <vt:lpstr>Objectives</vt:lpstr>
      <vt:lpstr>Disclosure</vt:lpstr>
      <vt:lpstr>PowerPoint Presentation</vt:lpstr>
      <vt:lpstr>PowerPoint Presentation</vt:lpstr>
      <vt:lpstr>History of Obstetrics:   18th c. Europe</vt:lpstr>
      <vt:lpstr>Midwifery in Europe</vt:lpstr>
      <vt:lpstr>Early White America</vt:lpstr>
      <vt:lpstr>Obstetrical Practice in the US</vt:lpstr>
      <vt:lpstr>Early 1900’s: Role of the Midwife Hotly Debated</vt:lpstr>
      <vt:lpstr>Immigrant Midwives</vt:lpstr>
      <vt:lpstr>Virtual Eradication of Midwifery in US by Early 1900’s</vt:lpstr>
      <vt:lpstr>20th Century Birth</vt:lpstr>
      <vt:lpstr>“Brought to Bed”</vt:lpstr>
      <vt:lpstr>1920s – 1940s</vt:lpstr>
      <vt:lpstr>Maternal Mortality Rates in the U.S.</vt:lpstr>
      <vt:lpstr>International Trends in Home Birth,  1935-2008</vt:lpstr>
      <vt:lpstr>1940’s: Natural Childbirth Movement</vt:lpstr>
      <vt:lpstr>Gradual Reemergence of Nurse-Midwifery</vt:lpstr>
      <vt:lpstr>American College of Nurse- Midwives</vt:lpstr>
      <vt:lpstr>Birth in the 1950’s </vt:lpstr>
      <vt:lpstr>Birth in 1950s </vt:lpstr>
      <vt:lpstr>1960s-1980s Natural Childbirth Movement</vt:lpstr>
      <vt:lpstr>Convergence of Three Movements</vt:lpstr>
      <vt:lpstr>Books that reintroduced the value of physiologic birth</vt:lpstr>
      <vt:lpstr>1980s to 1990s</vt:lpstr>
      <vt:lpstr>1990s to 2000s</vt:lpstr>
      <vt:lpstr>The Introduction of Evidence</vt:lpstr>
      <vt:lpstr>History Summary</vt:lpstr>
      <vt:lpstr>Midwives and Physicians:  Culture of Birth</vt:lpstr>
      <vt:lpstr>Educational Philosophy</vt:lpstr>
      <vt:lpstr>Birth as Pathologic vs Physiologic</vt:lpstr>
      <vt:lpstr>Birth as Pathologic vs Physiologic</vt:lpstr>
      <vt:lpstr>Location of Birth</vt:lpstr>
      <vt:lpstr>Difference in Language Reflects Difference in Orientation</vt:lpstr>
      <vt:lpstr>A Look Around the World</vt:lpstr>
      <vt:lpstr>Many Other Countries Incorporate Midwifery Care </vt:lpstr>
      <vt:lpstr>Current perceptions of the health care?</vt:lpstr>
      <vt:lpstr>20th Century US Generations</vt:lpstr>
      <vt:lpstr>Reference:  Books</vt:lpstr>
      <vt:lpstr>Reference: Articles</vt:lpstr>
      <vt:lpstr>Reference: Articles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Lee</dc:creator>
  <cp:lastModifiedBy>Lily Bastian</cp:lastModifiedBy>
  <cp:revision>18</cp:revision>
  <dcterms:created xsi:type="dcterms:W3CDTF">2021-02-17T20:04:46Z</dcterms:created>
  <dcterms:modified xsi:type="dcterms:W3CDTF">2021-03-04T18:32:17Z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0x010100A835E49392405C4CA52E483880C6956C</vt:lpwstr>
  </property>
</Properties>
</file>