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4"/>
  </p:notesMasterIdLst>
  <p:sldIdLst>
    <p:sldId id="256" r:id="rId2"/>
    <p:sldId id="300" r:id="rId3"/>
    <p:sldId id="258" r:id="rId4"/>
    <p:sldId id="267" r:id="rId5"/>
    <p:sldId id="269" r:id="rId6"/>
    <p:sldId id="266" r:id="rId7"/>
    <p:sldId id="268" r:id="rId8"/>
    <p:sldId id="270" r:id="rId9"/>
    <p:sldId id="272" r:id="rId10"/>
    <p:sldId id="273" r:id="rId11"/>
    <p:sldId id="274" r:id="rId12"/>
    <p:sldId id="275" r:id="rId13"/>
    <p:sldId id="297" r:id="rId14"/>
    <p:sldId id="276" r:id="rId15"/>
    <p:sldId id="277" r:id="rId16"/>
    <p:sldId id="278" r:id="rId17"/>
    <p:sldId id="279" r:id="rId18"/>
    <p:sldId id="280" r:id="rId19"/>
    <p:sldId id="262" r:id="rId20"/>
    <p:sldId id="281" r:id="rId21"/>
    <p:sldId id="285" r:id="rId22"/>
    <p:sldId id="286" r:id="rId23"/>
    <p:sldId id="271" r:id="rId24"/>
    <p:sldId id="287" r:id="rId25"/>
    <p:sldId id="260" r:id="rId26"/>
    <p:sldId id="296" r:id="rId27"/>
    <p:sldId id="264" r:id="rId28"/>
    <p:sldId id="282" r:id="rId29"/>
    <p:sldId id="283" r:id="rId30"/>
    <p:sldId id="288" r:id="rId31"/>
    <p:sldId id="290" r:id="rId32"/>
    <p:sldId id="291" r:id="rId33"/>
    <p:sldId id="292" r:id="rId34"/>
    <p:sldId id="293" r:id="rId35"/>
    <p:sldId id="284" r:id="rId36"/>
    <p:sldId id="295" r:id="rId37"/>
    <p:sldId id="299" r:id="rId38"/>
    <p:sldId id="263" r:id="rId39"/>
    <p:sldId id="301" r:id="rId40"/>
    <p:sldId id="294" r:id="rId41"/>
    <p:sldId id="265" r:id="rId42"/>
    <p:sldId id="28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33" autoAdjust="0"/>
  </p:normalViewPr>
  <p:slideViewPr>
    <p:cSldViewPr>
      <p:cViewPr varScale="1">
        <p:scale>
          <a:sx n="81" d="100"/>
          <a:sy n="81" d="100"/>
        </p:scale>
        <p:origin x="248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OB/GYNs</c:v>
                </c:pt>
              </c:strCache>
            </c:strRef>
          </c:tx>
          <c:dLbls>
            <c:delete val="1"/>
          </c:dLbls>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Sheet1!$B$2:$B$17</c:f>
              <c:numCache>
                <c:formatCode>General</c:formatCode>
                <c:ptCount val="16"/>
                <c:pt idx="0">
                  <c:v>3</c:v>
                </c:pt>
                <c:pt idx="1">
                  <c:v>3</c:v>
                </c:pt>
                <c:pt idx="2">
                  <c:v>3.1</c:v>
                </c:pt>
                <c:pt idx="3">
                  <c:v>3.1</c:v>
                </c:pt>
                <c:pt idx="4">
                  <c:v>3.1</c:v>
                </c:pt>
                <c:pt idx="5">
                  <c:v>3.1</c:v>
                </c:pt>
                <c:pt idx="6">
                  <c:v>3.1</c:v>
                </c:pt>
                <c:pt idx="7">
                  <c:v>3.1</c:v>
                </c:pt>
                <c:pt idx="8">
                  <c:v>3.1</c:v>
                </c:pt>
                <c:pt idx="9">
                  <c:v>3.1</c:v>
                </c:pt>
                <c:pt idx="10">
                  <c:v>3.1</c:v>
                </c:pt>
                <c:pt idx="11">
                  <c:v>3.1</c:v>
                </c:pt>
                <c:pt idx="12">
                  <c:v>3.2</c:v>
                </c:pt>
                <c:pt idx="13">
                  <c:v>3.1</c:v>
                </c:pt>
                <c:pt idx="14">
                  <c:v>3.1</c:v>
                </c:pt>
                <c:pt idx="15">
                  <c:v>3.3</c:v>
                </c:pt>
              </c:numCache>
            </c:numRef>
          </c:val>
          <c:smooth val="0"/>
          <c:extLst>
            <c:ext xmlns:c16="http://schemas.microsoft.com/office/drawing/2014/chart" uri="{C3380CC4-5D6E-409C-BE32-E72D297353CC}">
              <c16:uniqueId val="{00000000-59B8-4687-8B04-70129A91AC9C}"/>
            </c:ext>
          </c:extLst>
        </c:ser>
        <c:ser>
          <c:idx val="1"/>
          <c:order val="1"/>
          <c:tx>
            <c:strRef>
              <c:f>Sheet1!$C$1</c:f>
              <c:strCache>
                <c:ptCount val="1"/>
                <c:pt idx="0">
                  <c:v>CNMs/CMs</c:v>
                </c:pt>
              </c:strCache>
            </c:strRef>
          </c:tx>
          <c:dLbls>
            <c:delete val="1"/>
          </c:dLbls>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Sheet1!$C$2:$C$17</c:f>
              <c:numCache>
                <c:formatCode>General</c:formatCode>
                <c:ptCount val="16"/>
                <c:pt idx="0">
                  <c:v>0.7</c:v>
                </c:pt>
                <c:pt idx="1">
                  <c:v>0.8</c:v>
                </c:pt>
                <c:pt idx="2">
                  <c:v>0.8</c:v>
                </c:pt>
                <c:pt idx="3">
                  <c:v>0.8</c:v>
                </c:pt>
                <c:pt idx="4">
                  <c:v>0.8</c:v>
                </c:pt>
                <c:pt idx="5">
                  <c:v>0.9</c:v>
                </c:pt>
                <c:pt idx="6">
                  <c:v>0.9</c:v>
                </c:pt>
                <c:pt idx="7">
                  <c:v>0.9</c:v>
                </c:pt>
                <c:pt idx="8">
                  <c:v>0.9</c:v>
                </c:pt>
                <c:pt idx="9">
                  <c:v>0.9</c:v>
                </c:pt>
                <c:pt idx="10">
                  <c:v>0.9</c:v>
                </c:pt>
                <c:pt idx="11">
                  <c:v>0.9</c:v>
                </c:pt>
                <c:pt idx="12">
                  <c:v>0.9</c:v>
                </c:pt>
                <c:pt idx="13">
                  <c:v>0.9</c:v>
                </c:pt>
                <c:pt idx="14">
                  <c:v>0.9</c:v>
                </c:pt>
                <c:pt idx="15">
                  <c:v>0.8</c:v>
                </c:pt>
              </c:numCache>
            </c:numRef>
          </c:val>
          <c:smooth val="0"/>
          <c:extLst>
            <c:ext xmlns:c16="http://schemas.microsoft.com/office/drawing/2014/chart" uri="{C3380CC4-5D6E-409C-BE32-E72D297353CC}">
              <c16:uniqueId val="{00000001-59B8-4687-8B04-70129A91AC9C}"/>
            </c:ext>
          </c:extLst>
        </c:ser>
        <c:ser>
          <c:idx val="2"/>
          <c:order val="2"/>
          <c:tx>
            <c:strRef>
              <c:f>Sheet1!$D$1</c:f>
              <c:strCache>
                <c:ptCount val="1"/>
                <c:pt idx="0">
                  <c:v>Total</c:v>
                </c:pt>
              </c:strCache>
            </c:strRef>
          </c:tx>
          <c:dLbls>
            <c:delete val="1"/>
          </c:dLbls>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Sheet1!$D$2:$D$17</c:f>
              <c:numCache>
                <c:formatCode>General</c:formatCode>
                <c:ptCount val="16"/>
                <c:pt idx="0">
                  <c:v>3.7</c:v>
                </c:pt>
                <c:pt idx="1">
                  <c:v>3.8</c:v>
                </c:pt>
                <c:pt idx="2">
                  <c:v>3.9</c:v>
                </c:pt>
                <c:pt idx="3">
                  <c:v>3.9</c:v>
                </c:pt>
                <c:pt idx="4">
                  <c:v>3.9</c:v>
                </c:pt>
                <c:pt idx="5">
                  <c:v>3.9</c:v>
                </c:pt>
                <c:pt idx="6">
                  <c:v>4</c:v>
                </c:pt>
                <c:pt idx="7">
                  <c:v>4</c:v>
                </c:pt>
                <c:pt idx="8">
                  <c:v>4</c:v>
                </c:pt>
                <c:pt idx="9">
                  <c:v>4</c:v>
                </c:pt>
                <c:pt idx="10">
                  <c:v>4.0999999999999996</c:v>
                </c:pt>
                <c:pt idx="11">
                  <c:v>4.0999999999999996</c:v>
                </c:pt>
                <c:pt idx="12">
                  <c:v>4</c:v>
                </c:pt>
                <c:pt idx="13">
                  <c:v>4</c:v>
                </c:pt>
                <c:pt idx="14">
                  <c:v>4</c:v>
                </c:pt>
                <c:pt idx="15">
                  <c:v>4.0999999999999996</c:v>
                </c:pt>
              </c:numCache>
            </c:numRef>
          </c:val>
          <c:smooth val="0"/>
          <c:extLst>
            <c:ext xmlns:c16="http://schemas.microsoft.com/office/drawing/2014/chart" uri="{C3380CC4-5D6E-409C-BE32-E72D297353CC}">
              <c16:uniqueId val="{00000002-59B8-4687-8B04-70129A91AC9C}"/>
            </c:ext>
          </c:extLst>
        </c:ser>
        <c:dLbls>
          <c:showLegendKey val="0"/>
          <c:showVal val="1"/>
          <c:showCatName val="0"/>
          <c:showSerName val="0"/>
          <c:showPercent val="0"/>
          <c:showBubbleSize val="0"/>
        </c:dLbls>
        <c:marker val="1"/>
        <c:smooth val="0"/>
        <c:axId val="36102528"/>
        <c:axId val="36104064"/>
      </c:lineChart>
      <c:catAx>
        <c:axId val="36102528"/>
        <c:scaling>
          <c:orientation val="minMax"/>
        </c:scaling>
        <c:delete val="0"/>
        <c:axPos val="b"/>
        <c:numFmt formatCode="General" sourceLinked="1"/>
        <c:majorTickMark val="out"/>
        <c:minorTickMark val="none"/>
        <c:tickLblPos val="nextTo"/>
        <c:spPr>
          <a:ln>
            <a:solidFill>
              <a:schemeClr val="accent1"/>
            </a:solidFill>
          </a:ln>
        </c:spPr>
        <c:txPr>
          <a:bodyPr rot="-5400000" vert="horz"/>
          <a:lstStyle/>
          <a:p>
            <a:pPr>
              <a:defRPr sz="1400" b="1"/>
            </a:pPr>
            <a:endParaRPr lang="en-US"/>
          </a:p>
        </c:txPr>
        <c:crossAx val="36104064"/>
        <c:crosses val="autoZero"/>
        <c:auto val="1"/>
        <c:lblAlgn val="ctr"/>
        <c:lblOffset val="100"/>
        <c:noMultiLvlLbl val="0"/>
      </c:catAx>
      <c:valAx>
        <c:axId val="36104064"/>
        <c:scaling>
          <c:orientation val="minMax"/>
          <c:max val="10"/>
          <c:min val="0"/>
        </c:scaling>
        <c:delete val="0"/>
        <c:axPos val="l"/>
        <c:majorGridlines/>
        <c:title>
          <c:tx>
            <c:rich>
              <a:bodyPr rot="-5400000" vert="horz"/>
              <a:lstStyle/>
              <a:p>
                <a:pPr>
                  <a:defRPr/>
                </a:pPr>
                <a:r>
                  <a:rPr lang="en-US" dirty="0"/>
                  <a:t>Providers</a:t>
                </a:r>
                <a:r>
                  <a:rPr lang="en-US" baseline="0" dirty="0"/>
                  <a:t> per 10,000 Women</a:t>
                </a:r>
                <a:endParaRPr lang="en-US" dirty="0"/>
              </a:p>
            </c:rich>
          </c:tx>
          <c:layout>
            <c:manualLayout>
              <c:xMode val="edge"/>
              <c:yMode val="edge"/>
              <c:x val="1.2668918918918901E-2"/>
              <c:y val="7.3523211014736703E-2"/>
            </c:manualLayout>
          </c:layout>
          <c:overlay val="0"/>
        </c:title>
        <c:numFmt formatCode="#,##0.00" sourceLinked="0"/>
        <c:majorTickMark val="out"/>
        <c:minorTickMark val="none"/>
        <c:tickLblPos val="nextTo"/>
        <c:spPr>
          <a:ln>
            <a:solidFill>
              <a:schemeClr val="accent1"/>
            </a:solidFill>
          </a:ln>
        </c:spPr>
        <c:txPr>
          <a:bodyPr/>
          <a:lstStyle/>
          <a:p>
            <a:pPr>
              <a:defRPr sz="1400" b="1"/>
            </a:pPr>
            <a:endParaRPr lang="en-US"/>
          </a:p>
        </c:txPr>
        <c:crossAx val="36102528"/>
        <c:crosses val="autoZero"/>
        <c:crossBetween val="between"/>
      </c:valAx>
      <c:spPr>
        <a:gradFill>
          <a:gsLst>
            <a:gs pos="0">
              <a:schemeClr val="accent1">
                <a:tint val="66000"/>
                <a:satMod val="160000"/>
              </a:schemeClr>
            </a:gs>
            <a:gs pos="100000">
              <a:srgbClr val="A9C0E7">
                <a:lumMod val="0"/>
                <a:lumOff val="100000"/>
              </a:srgbClr>
            </a:gs>
            <a:gs pos="29000">
              <a:schemeClr val="accent1">
                <a:tint val="44500"/>
                <a:satMod val="160000"/>
              </a:schemeClr>
            </a:gs>
          </a:gsLst>
          <a:lin ang="5400000" scaled="0"/>
        </a:gradFill>
        <a:ln>
          <a:solidFill>
            <a:schemeClr val="accent1"/>
          </a:solidFill>
        </a:ln>
      </c:spPr>
    </c:plotArea>
    <c:legend>
      <c:legendPos val="b"/>
      <c:layout>
        <c:manualLayout>
          <c:xMode val="edge"/>
          <c:yMode val="edge"/>
          <c:x val="0.29782655440873901"/>
          <c:y val="0.91615988932350301"/>
          <c:w val="0.44669821149890099"/>
          <c:h val="8.09521687926818E-2"/>
        </c:manualLayout>
      </c:layout>
      <c:overlay val="0"/>
      <c:txPr>
        <a:bodyPr/>
        <a:lstStyle/>
        <a:p>
          <a:pPr>
            <a:defRPr sz="16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264EC-F661-48CF-800C-FBF474E9E69E}" type="datetimeFigureOut">
              <a:rPr lang="en-US" smtClean="0"/>
              <a:t>7/2/2018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F39E29-C619-43FA-9CD5-F25AFEEF1E13}" type="slidenum">
              <a:rPr lang="en-US" smtClean="0"/>
              <a:t>‹#›</a:t>
            </a:fld>
            <a:endParaRPr lang="en-US"/>
          </a:p>
        </p:txBody>
      </p:sp>
    </p:spTree>
    <p:extLst>
      <p:ext uri="{BB962C8B-B14F-4D97-AF65-F5344CB8AC3E}">
        <p14:creationId xmlns:p14="http://schemas.microsoft.com/office/powerpoint/2010/main" val="2628022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ensus.gov/population/projections/files/summary/NP2014-T3.xl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F39E29-C619-43FA-9CD5-F25AFEEF1E13}" type="slidenum">
              <a:rPr lang="en-US" smtClean="0"/>
              <a:t>4</a:t>
            </a:fld>
            <a:endParaRPr lang="en-US"/>
          </a:p>
        </p:txBody>
      </p:sp>
    </p:spTree>
    <p:extLst>
      <p:ext uri="{BB962C8B-B14F-4D97-AF65-F5344CB8AC3E}">
        <p14:creationId xmlns:p14="http://schemas.microsoft.com/office/powerpoint/2010/main" val="989430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understanding is online is the main way to get </a:t>
            </a:r>
            <a:r>
              <a:rPr lang="en-US" dirty="0" err="1"/>
              <a:t>TeamSTEPPS</a:t>
            </a:r>
            <a:r>
              <a:rPr lang="en-US" dirty="0"/>
              <a:t> now</a:t>
            </a:r>
          </a:p>
          <a:p>
            <a:r>
              <a:rPr lang="en-US" dirty="0"/>
              <a:t>Reported in literature that &gt;70% errors</a:t>
            </a:r>
            <a:r>
              <a:rPr lang="en-US" baseline="0" dirty="0"/>
              <a:t> in health are are related to communication</a:t>
            </a:r>
            <a:endParaRPr lang="en-US" dirty="0"/>
          </a:p>
        </p:txBody>
      </p:sp>
      <p:sp>
        <p:nvSpPr>
          <p:cNvPr id="4" name="Slide Number Placeholder 3"/>
          <p:cNvSpPr>
            <a:spLocks noGrp="1"/>
          </p:cNvSpPr>
          <p:nvPr>
            <p:ph type="sldNum" sz="quarter" idx="10"/>
          </p:nvPr>
        </p:nvSpPr>
        <p:spPr/>
        <p:txBody>
          <a:bodyPr/>
          <a:lstStyle/>
          <a:p>
            <a:fld id="{EAF39E29-C619-43FA-9CD5-F25AFEEF1E13}" type="slidenum">
              <a:rPr lang="en-US" smtClean="0"/>
              <a:t>20</a:t>
            </a:fld>
            <a:endParaRPr lang="en-US"/>
          </a:p>
        </p:txBody>
      </p:sp>
    </p:spTree>
    <p:extLst>
      <p:ext uri="{BB962C8B-B14F-4D97-AF65-F5344CB8AC3E}">
        <p14:creationId xmlns:p14="http://schemas.microsoft.com/office/powerpoint/2010/main" val="1800723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Fundamentals (Modules 1-7, Supplemental (Modules 8-12</a:t>
            </a:r>
            <a:endParaRPr lang="en-US" dirty="0"/>
          </a:p>
        </p:txBody>
      </p:sp>
      <p:sp>
        <p:nvSpPr>
          <p:cNvPr id="4" name="Slide Number Placeholder 3"/>
          <p:cNvSpPr>
            <a:spLocks noGrp="1"/>
          </p:cNvSpPr>
          <p:nvPr>
            <p:ph type="sldNum" sz="quarter" idx="10"/>
          </p:nvPr>
        </p:nvSpPr>
        <p:spPr/>
        <p:txBody>
          <a:bodyPr/>
          <a:lstStyle/>
          <a:p>
            <a:fld id="{EAF39E29-C619-43FA-9CD5-F25AFEEF1E13}" type="slidenum">
              <a:rPr lang="en-US" smtClean="0"/>
              <a:t>21</a:t>
            </a:fld>
            <a:endParaRPr lang="en-US"/>
          </a:p>
        </p:txBody>
      </p:sp>
    </p:spTree>
    <p:extLst>
      <p:ext uri="{BB962C8B-B14F-4D97-AF65-F5344CB8AC3E}">
        <p14:creationId xmlns:p14="http://schemas.microsoft.com/office/powerpoint/2010/main" val="323007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Team Structure</a:t>
            </a:r>
            <a:r>
              <a:rPr lang="en-US" dirty="0"/>
              <a:t>: Identification of the components of a multi-team system that must work together effectively to ensure patient safety</a:t>
            </a:r>
          </a:p>
          <a:p>
            <a:r>
              <a:rPr lang="en-US" b="1" dirty="0"/>
              <a:t>Communication</a:t>
            </a:r>
            <a:r>
              <a:rPr lang="en-US" dirty="0"/>
              <a:t>: Structured process by which information is clearly and accurately exchanged among team members.</a:t>
            </a:r>
          </a:p>
          <a:p>
            <a:r>
              <a:rPr lang="en-US" b="1" dirty="0"/>
              <a:t>Leadership: </a:t>
            </a:r>
            <a:r>
              <a:rPr lang="en-US" b="0" dirty="0"/>
              <a:t>Ability to maximize the activities of team members by ensuring that team actions are understood, changes in information are shared, and team members have the necessary resources</a:t>
            </a:r>
          </a:p>
          <a:p>
            <a:r>
              <a:rPr lang="en-US" b="1" dirty="0"/>
              <a:t>Situation Monitoring: </a:t>
            </a:r>
            <a:r>
              <a:rPr lang="en-US" b="0" dirty="0"/>
              <a:t>Process of actively scanning and assessing situational elements to gain information or understanding, or to maintain awareness to support team functioning</a:t>
            </a:r>
          </a:p>
          <a:p>
            <a:r>
              <a:rPr lang="en-US" b="1" dirty="0"/>
              <a:t>Mutual Support: </a:t>
            </a:r>
            <a:r>
              <a:rPr lang="en-US" b="0" dirty="0"/>
              <a:t>Ability to anticipate and support team members’ needs through accurate knowledge about their responsibilities and workload</a:t>
            </a:r>
            <a:endParaRPr lang="en-US" b="1" dirty="0"/>
          </a:p>
        </p:txBody>
      </p:sp>
      <p:sp>
        <p:nvSpPr>
          <p:cNvPr id="4" name="Slide Number Placeholder 3"/>
          <p:cNvSpPr>
            <a:spLocks noGrp="1"/>
          </p:cNvSpPr>
          <p:nvPr>
            <p:ph type="sldNum" sz="quarter" idx="10"/>
          </p:nvPr>
        </p:nvSpPr>
        <p:spPr/>
        <p:txBody>
          <a:bodyPr/>
          <a:lstStyle/>
          <a:p>
            <a:fld id="{EAF39E29-C619-43FA-9CD5-F25AFEEF1E13}" type="slidenum">
              <a:rPr lang="en-US" smtClean="0"/>
              <a:t>22</a:t>
            </a:fld>
            <a:endParaRPr lang="en-US"/>
          </a:p>
        </p:txBody>
      </p:sp>
    </p:spTree>
    <p:extLst>
      <p:ext uri="{BB962C8B-B14F-4D97-AF65-F5344CB8AC3E}">
        <p14:creationId xmlns:p14="http://schemas.microsoft.com/office/powerpoint/2010/main" val="308955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Elaine starts here</a:t>
            </a:r>
          </a:p>
        </p:txBody>
      </p:sp>
      <p:sp>
        <p:nvSpPr>
          <p:cNvPr id="4" name="Slide Number Placeholder 3"/>
          <p:cNvSpPr>
            <a:spLocks noGrp="1"/>
          </p:cNvSpPr>
          <p:nvPr>
            <p:ph type="sldNum" sz="quarter" idx="10"/>
          </p:nvPr>
        </p:nvSpPr>
        <p:spPr/>
        <p:txBody>
          <a:bodyPr/>
          <a:lstStyle/>
          <a:p>
            <a:fld id="{EAF39E29-C619-43FA-9CD5-F25AFEEF1E13}" type="slidenum">
              <a:rPr lang="en-US" smtClean="0"/>
              <a:t>23</a:t>
            </a:fld>
            <a:endParaRPr lang="en-US"/>
          </a:p>
        </p:txBody>
      </p:sp>
    </p:spTree>
    <p:extLst>
      <p:ext uri="{BB962C8B-B14F-4D97-AF65-F5344CB8AC3E}">
        <p14:creationId xmlns:p14="http://schemas.microsoft.com/office/powerpoint/2010/main" val="3431546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knew from the start that each program would implement IPE differently, a strength that various models can be shared.</a:t>
            </a:r>
          </a:p>
          <a:p>
            <a:r>
              <a:rPr lang="en-US" dirty="0"/>
              <a:t>Goal to increase number of midwifery grads is long term.</a:t>
            </a:r>
          </a:p>
        </p:txBody>
      </p:sp>
      <p:sp>
        <p:nvSpPr>
          <p:cNvPr id="4" name="Slide Number Placeholder 3"/>
          <p:cNvSpPr>
            <a:spLocks noGrp="1"/>
          </p:cNvSpPr>
          <p:nvPr>
            <p:ph type="sldNum" sz="quarter" idx="10"/>
          </p:nvPr>
        </p:nvSpPr>
        <p:spPr/>
        <p:txBody>
          <a:bodyPr/>
          <a:lstStyle/>
          <a:p>
            <a:fld id="{EAF39E29-C619-43FA-9CD5-F25AFEEF1E13}" type="slidenum">
              <a:rPr lang="en-US" smtClean="0"/>
              <a:t>26</a:t>
            </a:fld>
            <a:endParaRPr lang="en-US"/>
          </a:p>
        </p:txBody>
      </p:sp>
    </p:spTree>
    <p:extLst>
      <p:ext uri="{BB962C8B-B14F-4D97-AF65-F5344CB8AC3E}">
        <p14:creationId xmlns:p14="http://schemas.microsoft.com/office/powerpoint/2010/main" val="2189936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F39E29-C619-43FA-9CD5-F25AFEEF1E13}" type="slidenum">
              <a:rPr lang="en-US" smtClean="0"/>
              <a:t>28</a:t>
            </a:fld>
            <a:endParaRPr lang="en-US"/>
          </a:p>
        </p:txBody>
      </p:sp>
    </p:spTree>
    <p:extLst>
      <p:ext uri="{BB962C8B-B14F-4D97-AF65-F5344CB8AC3E}">
        <p14:creationId xmlns:p14="http://schemas.microsoft.com/office/powerpoint/2010/main" val="290414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by </a:t>
            </a:r>
            <a:r>
              <a:rPr lang="en-US" dirty="0" err="1"/>
              <a:t>Sukey</a:t>
            </a:r>
            <a:r>
              <a:rPr lang="en-US" dirty="0"/>
              <a:t> Krause, Director of Baystate Midwifery Education Program</a:t>
            </a:r>
          </a:p>
        </p:txBody>
      </p:sp>
      <p:sp>
        <p:nvSpPr>
          <p:cNvPr id="4" name="Slide Number Placeholder 3"/>
          <p:cNvSpPr>
            <a:spLocks noGrp="1"/>
          </p:cNvSpPr>
          <p:nvPr>
            <p:ph type="sldNum" sz="quarter" idx="10"/>
          </p:nvPr>
        </p:nvSpPr>
        <p:spPr/>
        <p:txBody>
          <a:bodyPr/>
          <a:lstStyle/>
          <a:p>
            <a:fld id="{EAF39E29-C619-43FA-9CD5-F25AFEEF1E13}" type="slidenum">
              <a:rPr lang="en-US" smtClean="0"/>
              <a:t>31</a:t>
            </a:fld>
            <a:endParaRPr lang="en-US"/>
          </a:p>
        </p:txBody>
      </p:sp>
    </p:spTree>
    <p:extLst>
      <p:ext uri="{BB962C8B-B14F-4D97-AF65-F5344CB8AC3E}">
        <p14:creationId xmlns:p14="http://schemas.microsoft.com/office/powerpoint/2010/main" val="2084472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by: Tonya Nicholson, Frontier Nursing University Midwifery Education Program Director </a:t>
            </a:r>
          </a:p>
          <a:p>
            <a:r>
              <a:rPr lang="en-US" dirty="0"/>
              <a:t>	    Audrey Perry, Reading Hospital Tower Health System</a:t>
            </a:r>
          </a:p>
        </p:txBody>
      </p:sp>
      <p:sp>
        <p:nvSpPr>
          <p:cNvPr id="4" name="Slide Number Placeholder 3"/>
          <p:cNvSpPr>
            <a:spLocks noGrp="1"/>
          </p:cNvSpPr>
          <p:nvPr>
            <p:ph type="sldNum" sz="quarter" idx="10"/>
          </p:nvPr>
        </p:nvSpPr>
        <p:spPr/>
        <p:txBody>
          <a:bodyPr/>
          <a:lstStyle/>
          <a:p>
            <a:fld id="{EAF39E29-C619-43FA-9CD5-F25AFEEF1E13}" type="slidenum">
              <a:rPr lang="en-US" smtClean="0"/>
              <a:t>32</a:t>
            </a:fld>
            <a:endParaRPr lang="en-US"/>
          </a:p>
        </p:txBody>
      </p:sp>
    </p:spTree>
    <p:extLst>
      <p:ext uri="{BB962C8B-B14F-4D97-AF65-F5344CB8AC3E}">
        <p14:creationId xmlns:p14="http://schemas.microsoft.com/office/powerpoint/2010/main" val="179259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by </a:t>
            </a:r>
            <a:r>
              <a:rPr lang="en-US" sz="1200" kern="1200" dirty="0">
                <a:solidFill>
                  <a:schemeClr val="tx1"/>
                </a:solidFill>
                <a:effectLst/>
                <a:latin typeface="+mn-lt"/>
                <a:ea typeface="+mn-ea"/>
                <a:cs typeface="+mn-cs"/>
              </a:rPr>
              <a:t>Vanessa Tilp, CNM and Rebecca Amirault, CNM</a:t>
            </a:r>
            <a:endParaRPr lang="en-US" dirty="0"/>
          </a:p>
        </p:txBody>
      </p:sp>
      <p:sp>
        <p:nvSpPr>
          <p:cNvPr id="4" name="Slide Number Placeholder 3"/>
          <p:cNvSpPr>
            <a:spLocks noGrp="1"/>
          </p:cNvSpPr>
          <p:nvPr>
            <p:ph type="sldNum" sz="quarter" idx="10"/>
          </p:nvPr>
        </p:nvSpPr>
        <p:spPr/>
        <p:txBody>
          <a:bodyPr/>
          <a:lstStyle/>
          <a:p>
            <a:fld id="{EAF39E29-C619-43FA-9CD5-F25AFEEF1E13}" type="slidenum">
              <a:rPr lang="en-US" smtClean="0"/>
              <a:t>33</a:t>
            </a:fld>
            <a:endParaRPr lang="en-US"/>
          </a:p>
        </p:txBody>
      </p:sp>
    </p:spTree>
    <p:extLst>
      <p:ext uri="{BB962C8B-B14F-4D97-AF65-F5344CB8AC3E}">
        <p14:creationId xmlns:p14="http://schemas.microsoft.com/office/powerpoint/2010/main" val="3823799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by Phillip Rauk, MD</a:t>
            </a:r>
          </a:p>
        </p:txBody>
      </p:sp>
      <p:sp>
        <p:nvSpPr>
          <p:cNvPr id="4" name="Slide Number Placeholder 3"/>
          <p:cNvSpPr>
            <a:spLocks noGrp="1"/>
          </p:cNvSpPr>
          <p:nvPr>
            <p:ph type="sldNum" sz="quarter" idx="10"/>
          </p:nvPr>
        </p:nvSpPr>
        <p:spPr/>
        <p:txBody>
          <a:bodyPr/>
          <a:lstStyle/>
          <a:p>
            <a:fld id="{EAF39E29-C619-43FA-9CD5-F25AFEEF1E13}" type="slidenum">
              <a:rPr lang="en-US" smtClean="0"/>
              <a:t>34</a:t>
            </a:fld>
            <a:endParaRPr lang="en-US"/>
          </a:p>
        </p:txBody>
      </p:sp>
    </p:spTree>
    <p:extLst>
      <p:ext uri="{BB962C8B-B14F-4D97-AF65-F5344CB8AC3E}">
        <p14:creationId xmlns:p14="http://schemas.microsoft.com/office/powerpoint/2010/main" val="345403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Source:  Area Resource File.  Slide originally created on 3/1/2014 by Kate Crawford, Birth by the Numbers (www.birthbythenumbers.org) </a:t>
            </a:r>
          </a:p>
        </p:txBody>
      </p:sp>
      <p:sp>
        <p:nvSpPr>
          <p:cNvPr id="4" name="Slide Number Placeholder 3"/>
          <p:cNvSpPr>
            <a:spLocks noGrp="1"/>
          </p:cNvSpPr>
          <p:nvPr>
            <p:ph type="sldNum" sz="quarter" idx="10"/>
          </p:nvPr>
        </p:nvSpPr>
        <p:spPr/>
        <p:txBody>
          <a:bodyPr/>
          <a:lstStyle/>
          <a:p>
            <a:fld id="{43272B2C-31DE-F84B-BDE2-ACDE417AD2E4}" type="slidenum">
              <a:rPr lang="en-US" smtClean="0"/>
              <a:t>5</a:t>
            </a:fld>
            <a:endParaRPr lang="en-US"/>
          </a:p>
        </p:txBody>
      </p:sp>
    </p:spTree>
    <p:extLst>
      <p:ext uri="{BB962C8B-B14F-4D97-AF65-F5344CB8AC3E}">
        <p14:creationId xmlns:p14="http://schemas.microsoft.com/office/powerpoint/2010/main" val="2583983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Melissa</a:t>
            </a:r>
          </a:p>
        </p:txBody>
      </p:sp>
      <p:sp>
        <p:nvSpPr>
          <p:cNvPr id="4" name="Slide Number Placeholder 3"/>
          <p:cNvSpPr>
            <a:spLocks noGrp="1"/>
          </p:cNvSpPr>
          <p:nvPr>
            <p:ph type="sldNum" sz="quarter" idx="10"/>
          </p:nvPr>
        </p:nvSpPr>
        <p:spPr/>
        <p:txBody>
          <a:bodyPr/>
          <a:lstStyle/>
          <a:p>
            <a:fld id="{EAF39E29-C619-43FA-9CD5-F25AFEEF1E13}" type="slidenum">
              <a:rPr lang="en-US" smtClean="0"/>
              <a:t>35</a:t>
            </a:fld>
            <a:endParaRPr lang="en-US"/>
          </a:p>
        </p:txBody>
      </p:sp>
    </p:spTree>
    <p:extLst>
      <p:ext uri="{BB962C8B-B14F-4D97-AF65-F5344CB8AC3E}">
        <p14:creationId xmlns:p14="http://schemas.microsoft.com/office/powerpoint/2010/main" val="2498890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Educate using an </a:t>
            </a:r>
            <a:r>
              <a:rPr lang="en-US" dirty="0" err="1"/>
              <a:t>interprofessional</a:t>
            </a:r>
            <a:r>
              <a:rPr lang="en-US" dirty="0"/>
              <a:t> model at all levels</a:t>
            </a:r>
          </a:p>
          <a:p>
            <a:r>
              <a:rPr lang="en-US" dirty="0"/>
              <a:t>Educate on quality and safety</a:t>
            </a:r>
          </a:p>
        </p:txBody>
      </p:sp>
      <p:sp>
        <p:nvSpPr>
          <p:cNvPr id="4" name="Slide Number Placeholder 3"/>
          <p:cNvSpPr>
            <a:spLocks noGrp="1"/>
          </p:cNvSpPr>
          <p:nvPr>
            <p:ph type="sldNum" sz="quarter" idx="10"/>
          </p:nvPr>
        </p:nvSpPr>
        <p:spPr/>
        <p:txBody>
          <a:bodyPr/>
          <a:lstStyle/>
          <a:p>
            <a:fld id="{EAF39E29-C619-43FA-9CD5-F25AFEEF1E13}" type="slidenum">
              <a:rPr lang="en-US" smtClean="0"/>
              <a:t>39</a:t>
            </a:fld>
            <a:endParaRPr lang="en-US"/>
          </a:p>
        </p:txBody>
      </p:sp>
    </p:spTree>
    <p:extLst>
      <p:ext uri="{BB962C8B-B14F-4D97-AF65-F5344CB8AC3E}">
        <p14:creationId xmlns:p14="http://schemas.microsoft.com/office/powerpoint/2010/main" val="2578693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 of 30 interested in IPE with</a:t>
            </a:r>
            <a:r>
              <a:rPr lang="en-US" baseline="0" dirty="0"/>
              <a:t> midwifery students and residents</a:t>
            </a:r>
          </a:p>
          <a:p>
            <a:r>
              <a:rPr lang="en-US" baseline="0" dirty="0"/>
              <a:t>Of those able to take more students, </a:t>
            </a:r>
          </a:p>
          <a:p>
            <a:r>
              <a:rPr lang="en-US" baseline="0" dirty="0"/>
              <a:t>Asked if able to accept more midwifery students in IPE model</a:t>
            </a:r>
            <a:endParaRPr lang="en-US" dirty="0"/>
          </a:p>
        </p:txBody>
      </p:sp>
      <p:sp>
        <p:nvSpPr>
          <p:cNvPr id="4" name="Slide Number Placeholder 3"/>
          <p:cNvSpPr>
            <a:spLocks noGrp="1"/>
          </p:cNvSpPr>
          <p:nvPr>
            <p:ph type="sldNum" sz="quarter" idx="10"/>
          </p:nvPr>
        </p:nvSpPr>
        <p:spPr/>
        <p:txBody>
          <a:bodyPr/>
          <a:lstStyle/>
          <a:p>
            <a:fld id="{EAF39E29-C619-43FA-9CD5-F25AFEEF1E13}" type="slidenum">
              <a:rPr lang="en-US" smtClean="0"/>
              <a:t>40</a:t>
            </a:fld>
            <a:endParaRPr lang="en-US"/>
          </a:p>
        </p:txBody>
      </p:sp>
    </p:spTree>
    <p:extLst>
      <p:ext uri="{BB962C8B-B14F-4D97-AF65-F5344CB8AC3E}">
        <p14:creationId xmlns:p14="http://schemas.microsoft.com/office/powerpoint/2010/main" val="3724498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“Maternal Care Providers” includes OB/GYNs (Fellows and Jr. Fellows), and CNMs/CMs.</a:t>
            </a:r>
          </a:p>
          <a:p>
            <a:r>
              <a:rPr lang="en-US" sz="1200" dirty="0">
                <a:solidFill>
                  <a:schemeClr val="bg1"/>
                </a:solidFill>
              </a:rPr>
              <a:t>Source:  OB/GYN</a:t>
            </a:r>
            <a:r>
              <a:rPr lang="en-US" sz="1200" baseline="0" dirty="0">
                <a:solidFill>
                  <a:schemeClr val="bg1"/>
                </a:solidFill>
              </a:rPr>
              <a:t> data are per private communication with </a:t>
            </a:r>
            <a:r>
              <a:rPr lang="en-US" sz="1200" dirty="0">
                <a:solidFill>
                  <a:schemeClr val="bg1"/>
                </a:solidFill>
              </a:rPr>
              <a:t>ACOG and also William F. Rayburn, MD, MBA, FACOG, “The Obstetrician Gynecologist Workforce in the United States:  Facts, Figures, and Implications, American Congress of Obstetricians and Gynecologists, 2011.</a:t>
            </a:r>
            <a:r>
              <a:rPr lang="en-US" sz="1200" baseline="0" dirty="0">
                <a:solidFill>
                  <a:schemeClr val="bg1"/>
                </a:solidFill>
              </a:rPr>
              <a:t>  Data on CNM/CMs is per</a:t>
            </a:r>
            <a:r>
              <a:rPr lang="en-US" sz="1200" dirty="0">
                <a:solidFill>
                  <a:schemeClr val="bg1"/>
                </a:solidFill>
              </a:rPr>
              <a:t> AMCB available at http://</a:t>
            </a:r>
            <a:r>
              <a:rPr lang="en-US" sz="1200" dirty="0" err="1">
                <a:solidFill>
                  <a:schemeClr val="bg1"/>
                </a:solidFill>
              </a:rPr>
              <a:t>www.amcbmidwife.org</a:t>
            </a:r>
            <a:r>
              <a:rPr lang="en-US" sz="1200" dirty="0">
                <a:solidFill>
                  <a:schemeClr val="bg1"/>
                </a:solidFill>
              </a:rPr>
              <a:t>/about-</a:t>
            </a:r>
            <a:r>
              <a:rPr lang="en-US" sz="1200" dirty="0" err="1">
                <a:solidFill>
                  <a:schemeClr val="bg1"/>
                </a:solidFill>
              </a:rPr>
              <a:t>amcb</a:t>
            </a:r>
            <a:r>
              <a:rPr lang="en-US" sz="1200" dirty="0">
                <a:solidFill>
                  <a:schemeClr val="bg1"/>
                </a:solidFill>
              </a:rPr>
              <a:t>/annual-reports and 2014 National Population Projections, US Census Bureau, available at:  </a:t>
            </a:r>
            <a:r>
              <a:rPr lang="en-US" sz="1200" dirty="0">
                <a:solidFill>
                  <a:schemeClr val="bg1"/>
                </a:solidFill>
                <a:hlinkClick r:id="rId3"/>
              </a:rPr>
              <a:t>https://www.census.gov/population/projections/files/summary/NP2014-T3.xls</a:t>
            </a:r>
            <a:r>
              <a:rPr lang="en-US" sz="1200" dirty="0">
                <a:solidFill>
                  <a:schemeClr val="bg1"/>
                </a:solidFill>
              </a:rPr>
              <a:t> </a:t>
            </a:r>
          </a:p>
          <a:p>
            <a:endParaRPr lang="en-US" dirty="0"/>
          </a:p>
        </p:txBody>
      </p:sp>
      <p:sp>
        <p:nvSpPr>
          <p:cNvPr id="4" name="Slide Number Placeholder 3"/>
          <p:cNvSpPr>
            <a:spLocks noGrp="1"/>
          </p:cNvSpPr>
          <p:nvPr>
            <p:ph type="sldNum" sz="quarter" idx="10"/>
          </p:nvPr>
        </p:nvSpPr>
        <p:spPr/>
        <p:txBody>
          <a:bodyPr/>
          <a:lstStyle/>
          <a:p>
            <a:fld id="{43272B2C-31DE-F84B-BDE2-ACDE417AD2E4}" type="slidenum">
              <a:rPr lang="en-US" smtClean="0"/>
              <a:t>7</a:t>
            </a:fld>
            <a:endParaRPr lang="en-US"/>
          </a:p>
        </p:txBody>
      </p:sp>
    </p:spTree>
    <p:extLst>
      <p:ext uri="{BB962C8B-B14F-4D97-AF65-F5344CB8AC3E}">
        <p14:creationId xmlns:p14="http://schemas.microsoft.com/office/powerpoint/2010/main" val="4200322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 stops here, Phillip begins next slide</a:t>
            </a:r>
          </a:p>
        </p:txBody>
      </p:sp>
      <p:sp>
        <p:nvSpPr>
          <p:cNvPr id="4" name="Slide Number Placeholder 3"/>
          <p:cNvSpPr>
            <a:spLocks noGrp="1"/>
          </p:cNvSpPr>
          <p:nvPr>
            <p:ph type="sldNum" sz="quarter" idx="10"/>
          </p:nvPr>
        </p:nvSpPr>
        <p:spPr/>
        <p:txBody>
          <a:bodyPr/>
          <a:lstStyle/>
          <a:p>
            <a:fld id="{EAF39E29-C619-43FA-9CD5-F25AFEEF1E13}" type="slidenum">
              <a:rPr lang="en-US" smtClean="0"/>
              <a:t>9</a:t>
            </a:fld>
            <a:endParaRPr lang="en-US"/>
          </a:p>
        </p:txBody>
      </p:sp>
    </p:spTree>
    <p:extLst>
      <p:ext uri="{BB962C8B-B14F-4D97-AF65-F5344CB8AC3E}">
        <p14:creationId xmlns:p14="http://schemas.microsoft.com/office/powerpoint/2010/main" val="101730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Uncoordinated care among multiple care providers impedes care, decreases safety, increases cost</a:t>
            </a:r>
          </a:p>
          <a:p>
            <a:endParaRPr lang="en-US" dirty="0"/>
          </a:p>
        </p:txBody>
      </p:sp>
      <p:sp>
        <p:nvSpPr>
          <p:cNvPr id="4" name="Slide Number Placeholder 3"/>
          <p:cNvSpPr>
            <a:spLocks noGrp="1"/>
          </p:cNvSpPr>
          <p:nvPr>
            <p:ph type="sldNum" sz="quarter" idx="10"/>
          </p:nvPr>
        </p:nvSpPr>
        <p:spPr/>
        <p:txBody>
          <a:bodyPr/>
          <a:lstStyle/>
          <a:p>
            <a:fld id="{EAF39E29-C619-43FA-9CD5-F25AFEEF1E13}" type="slidenum">
              <a:rPr lang="en-US" smtClean="0"/>
              <a:t>10</a:t>
            </a:fld>
            <a:endParaRPr lang="en-US"/>
          </a:p>
        </p:txBody>
      </p:sp>
    </p:spTree>
    <p:extLst>
      <p:ext uri="{BB962C8B-B14F-4D97-AF65-F5344CB8AC3E}">
        <p14:creationId xmlns:p14="http://schemas.microsoft.com/office/powerpoint/2010/main" val="3326116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6"/>
                </a:solidFill>
              </a:rPr>
              <a:t>Together, </a:t>
            </a:r>
            <a:r>
              <a:rPr lang="en-US" sz="1200" dirty="0">
                <a:solidFill>
                  <a:schemeClr val="tx1"/>
                </a:solidFill>
              </a:rPr>
              <a:t>they foster meaningful engagement of patients and families in decision making about patients’ care, using an equitable approach that respects and values the skills and expertise of all members of the health care team.</a:t>
            </a:r>
            <a:endParaRPr lang="en-US" sz="1200" i="1"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EAF39E29-C619-43FA-9CD5-F25AFEEF1E13}" type="slidenum">
              <a:rPr lang="en-US" smtClean="0"/>
              <a:t>11</a:t>
            </a:fld>
            <a:endParaRPr lang="en-US"/>
          </a:p>
        </p:txBody>
      </p:sp>
    </p:spTree>
    <p:extLst>
      <p:ext uri="{BB962C8B-B14F-4D97-AF65-F5344CB8AC3E}">
        <p14:creationId xmlns:p14="http://schemas.microsoft.com/office/powerpoint/2010/main" val="610554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Values/Ethics: Work with individuals of other professions to maintain a climate of mutual respect and shared values.</a:t>
            </a:r>
          </a:p>
          <a:p>
            <a:pPr marL="228600" indent="-228600">
              <a:buAutoNum type="arabicParenR"/>
            </a:pPr>
            <a:r>
              <a:rPr lang="en-US" dirty="0"/>
              <a:t>Roles/Responsibilities: Use the knowledge of one’s own role and those of other professions to appropriately assess and address the health care needs of patients and to promote and advance the health of populations.</a:t>
            </a:r>
          </a:p>
          <a:p>
            <a:pPr marL="228600" indent="-228600">
              <a:buAutoNum type="arabicParenR"/>
            </a:pPr>
            <a:r>
              <a:rPr lang="en-US" dirty="0" err="1"/>
              <a:t>Interprofessional</a:t>
            </a:r>
            <a:r>
              <a:rPr lang="en-US" dirty="0"/>
              <a:t> Communication: Communicate with patients, families, communities, and professionals in health and other fields in a responsive and responsible manner that supports a team approach to the promotion and maintenance of health and the prevention and treatment of disease.</a:t>
            </a:r>
          </a:p>
          <a:p>
            <a:pPr marL="228600" indent="-228600">
              <a:buAutoNum type="arabicParenR"/>
            </a:pPr>
            <a:r>
              <a:rPr lang="en-US" dirty="0"/>
              <a:t>Teams and Teamwork: Apply relationship-building values and the principles of team dynamics to perform effectively in different team roles to plan, deliver, and evaluate patient/population-centered care and population health programs and policies that are safe, timely, efficient, effective, and equitable.</a:t>
            </a:r>
          </a:p>
        </p:txBody>
      </p:sp>
      <p:sp>
        <p:nvSpPr>
          <p:cNvPr id="4" name="Slide Number Placeholder 3"/>
          <p:cNvSpPr>
            <a:spLocks noGrp="1"/>
          </p:cNvSpPr>
          <p:nvPr>
            <p:ph type="sldNum" sz="quarter" idx="10"/>
          </p:nvPr>
        </p:nvSpPr>
        <p:spPr/>
        <p:txBody>
          <a:bodyPr/>
          <a:lstStyle/>
          <a:p>
            <a:fld id="{EAF39E29-C619-43FA-9CD5-F25AFEEF1E13}" type="slidenum">
              <a:rPr lang="en-US" smtClean="0"/>
              <a:t>15</a:t>
            </a:fld>
            <a:endParaRPr lang="en-US"/>
          </a:p>
        </p:txBody>
      </p:sp>
    </p:spTree>
    <p:extLst>
      <p:ext uri="{BB962C8B-B14F-4D97-AF65-F5344CB8AC3E}">
        <p14:creationId xmlns:p14="http://schemas.microsoft.com/office/powerpoint/2010/main" val="1439036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updated model integrates explicit population health outcomes alongside individual care competencies into an expanded competency model that is needed to achieve today’s health system goals of improved health and health equity across the life span.</a:t>
            </a:r>
          </a:p>
        </p:txBody>
      </p:sp>
      <p:sp>
        <p:nvSpPr>
          <p:cNvPr id="4" name="Slide Number Placeholder 3"/>
          <p:cNvSpPr>
            <a:spLocks noGrp="1"/>
          </p:cNvSpPr>
          <p:nvPr>
            <p:ph type="sldNum" sz="quarter" idx="10"/>
          </p:nvPr>
        </p:nvSpPr>
        <p:spPr/>
        <p:txBody>
          <a:bodyPr/>
          <a:lstStyle/>
          <a:p>
            <a:fld id="{EAF39E29-C619-43FA-9CD5-F25AFEEF1E13}" type="slidenum">
              <a:rPr lang="en-US" smtClean="0"/>
              <a:t>16</a:t>
            </a:fld>
            <a:endParaRPr lang="en-US"/>
          </a:p>
        </p:txBody>
      </p:sp>
    </p:spTree>
    <p:extLst>
      <p:ext uri="{BB962C8B-B14F-4D97-AF65-F5344CB8AC3E}">
        <p14:creationId xmlns:p14="http://schemas.microsoft.com/office/powerpoint/2010/main" val="1381397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Jennings brought</a:t>
            </a:r>
            <a:r>
              <a:rPr lang="en-US" baseline="0" dirty="0"/>
              <a:t> this group together to write this document during his ACOG Presidency. His issue of the year.</a:t>
            </a:r>
            <a:endParaRPr lang="en-US" dirty="0"/>
          </a:p>
        </p:txBody>
      </p:sp>
      <p:sp>
        <p:nvSpPr>
          <p:cNvPr id="4" name="Slide Number Placeholder 3"/>
          <p:cNvSpPr>
            <a:spLocks noGrp="1"/>
          </p:cNvSpPr>
          <p:nvPr>
            <p:ph type="sldNum" sz="quarter" idx="10"/>
          </p:nvPr>
        </p:nvSpPr>
        <p:spPr/>
        <p:txBody>
          <a:bodyPr/>
          <a:lstStyle/>
          <a:p>
            <a:fld id="{EAF39E29-C619-43FA-9CD5-F25AFEEF1E13}" type="slidenum">
              <a:rPr lang="en-US" smtClean="0"/>
              <a:t>18</a:t>
            </a:fld>
            <a:endParaRPr lang="en-US"/>
          </a:p>
        </p:txBody>
      </p:sp>
    </p:spTree>
    <p:extLst>
      <p:ext uri="{BB962C8B-B14F-4D97-AF65-F5344CB8AC3E}">
        <p14:creationId xmlns:p14="http://schemas.microsoft.com/office/powerpoint/2010/main" val="2414662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3EC48D2-64F3-48DD-B680-2D730C4CEE1C}" type="datetimeFigureOut">
              <a:rPr lang="en-US" smtClean="0"/>
              <a:t>7/2/2018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FE964F1-947F-469C-A840-9F6503B448A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3EC48D2-64F3-48DD-B680-2D730C4CEE1C}"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964F1-947F-469C-A840-9F6503B448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3EC48D2-64F3-48DD-B680-2D730C4CEE1C}" type="datetimeFigureOut">
              <a:rPr lang="en-US" smtClean="0"/>
              <a:t>7/2/2018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FE964F1-947F-469C-A840-9F6503B448A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3EC48D2-64F3-48DD-B680-2D730C4CEE1C}"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FE964F1-947F-469C-A840-9F6503B448A0}"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E3EC48D2-64F3-48DD-B680-2D730C4CEE1C}" type="datetimeFigureOut">
              <a:rPr lang="en-US" smtClean="0"/>
              <a:t>7/2/2018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FE964F1-947F-469C-A840-9F6503B448A0}"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E3EC48D2-64F3-48DD-B680-2D730C4CEE1C}" type="datetimeFigureOut">
              <a:rPr lang="en-US" smtClean="0"/>
              <a:t>7/2/2018</a:t>
            </a:fld>
            <a:endParaRPr lang="en-US"/>
          </a:p>
        </p:txBody>
      </p:sp>
      <p:sp>
        <p:nvSpPr>
          <p:cNvPr id="10" name="Slide Number Placeholder 9"/>
          <p:cNvSpPr>
            <a:spLocks noGrp="1"/>
          </p:cNvSpPr>
          <p:nvPr>
            <p:ph type="sldNum" sz="quarter" idx="16"/>
          </p:nvPr>
        </p:nvSpPr>
        <p:spPr/>
        <p:txBody>
          <a:bodyPr rtlCol="0"/>
          <a:lstStyle/>
          <a:p>
            <a:fld id="{AFE964F1-947F-469C-A840-9F6503B448A0}"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E3EC48D2-64F3-48DD-B680-2D730C4CEE1C}" type="datetimeFigureOut">
              <a:rPr lang="en-US" smtClean="0"/>
              <a:t>7/2/2018</a:t>
            </a:fld>
            <a:endParaRPr lang="en-US"/>
          </a:p>
        </p:txBody>
      </p:sp>
      <p:sp>
        <p:nvSpPr>
          <p:cNvPr id="12" name="Slide Number Placeholder 11"/>
          <p:cNvSpPr>
            <a:spLocks noGrp="1"/>
          </p:cNvSpPr>
          <p:nvPr>
            <p:ph type="sldNum" sz="quarter" idx="16"/>
          </p:nvPr>
        </p:nvSpPr>
        <p:spPr/>
        <p:txBody>
          <a:bodyPr rtlCol="0"/>
          <a:lstStyle/>
          <a:p>
            <a:fld id="{AFE964F1-947F-469C-A840-9F6503B448A0}"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3EC48D2-64F3-48DD-B680-2D730C4CEE1C}"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FE964F1-947F-469C-A840-9F6503B448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C48D2-64F3-48DD-B680-2D730C4CEE1C}"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FE964F1-947F-469C-A840-9F6503B448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E3EC48D2-64F3-48DD-B680-2D730C4CEE1C}"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FE964F1-947F-469C-A840-9F6503B448A0}"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3EC48D2-64F3-48DD-B680-2D730C4CEE1C}" type="datetimeFigureOut">
              <a:rPr lang="en-US" smtClean="0"/>
              <a:t>7/2/2018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FE964F1-947F-469C-A840-9F6503B448A0}"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3EC48D2-64F3-48DD-B680-2D730C4CEE1C}" type="datetimeFigureOut">
              <a:rPr lang="en-US" smtClean="0"/>
              <a:t>7/2/2018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FE964F1-947F-469C-A840-9F6503B448A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hrq.gov/teamstepps/index.html" TargetMode="External"/><Relationship Id="rId2" Type="http://schemas.openxmlformats.org/officeDocument/2006/relationships/hyperlink" Target="https://www.acog.org/Clinical-Guidance-and-Publications/Task-Force-and-Work-Group-Reports/Collaboration-in-Practice-Implementing-Team-Based-Car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ahrq.gov/teamstepps/instructor/index.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hrq.gov/teamstepps/instructor/essentials/pocketguideapp.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rive.google.com/drive/folders/0B8rmu3tsw2mxeFYtVWUwY2hqel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nationalpartnership.org/issues/health/maternit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676400"/>
            <a:ext cx="6477000" cy="1828800"/>
          </a:xfrm>
        </p:spPr>
        <p:txBody>
          <a:bodyPr>
            <a:normAutofit fontScale="90000"/>
          </a:bodyPr>
          <a:lstStyle/>
          <a:p>
            <a:r>
              <a:rPr lang="en-US" sz="3600" dirty="0"/>
              <a:t>ACNM-ACOG Maternity Care Education and Practice Redesign: Preparing Midwives and obstetrician-gynecologists for the future</a:t>
            </a:r>
          </a:p>
        </p:txBody>
      </p:sp>
      <p:sp>
        <p:nvSpPr>
          <p:cNvPr id="3" name="Subtitle 2"/>
          <p:cNvSpPr>
            <a:spLocks noGrp="1"/>
          </p:cNvSpPr>
          <p:nvPr>
            <p:ph type="subTitle" idx="1"/>
          </p:nvPr>
        </p:nvSpPr>
        <p:spPr>
          <a:xfrm>
            <a:off x="2362200" y="4267200"/>
            <a:ext cx="6705600" cy="2468637"/>
          </a:xfrm>
        </p:spPr>
        <p:txBody>
          <a:bodyPr>
            <a:normAutofit/>
          </a:bodyPr>
          <a:lstStyle/>
          <a:p>
            <a:r>
              <a:rPr lang="en-US" dirty="0"/>
              <a:t>ACNM 63</a:t>
            </a:r>
            <a:r>
              <a:rPr lang="en-US" baseline="30000" dirty="0"/>
              <a:t>rd</a:t>
            </a:r>
            <a:r>
              <a:rPr lang="en-US" dirty="0"/>
              <a:t> Annual Meeting &amp; Exhibition</a:t>
            </a:r>
          </a:p>
          <a:p>
            <a:r>
              <a:rPr lang="en-US" dirty="0"/>
              <a:t>May 20, 2018</a:t>
            </a:r>
          </a:p>
          <a:p>
            <a:endParaRPr lang="en-US" dirty="0"/>
          </a:p>
          <a:p>
            <a:r>
              <a:rPr lang="en-US" dirty="0"/>
              <a:t>Melissa Avery, Elaine Germano, Phillip Rauk</a:t>
            </a:r>
          </a:p>
        </p:txBody>
      </p:sp>
    </p:spTree>
    <p:extLst>
      <p:ext uri="{BB962C8B-B14F-4D97-AF65-F5344CB8AC3E}">
        <p14:creationId xmlns:p14="http://schemas.microsoft.com/office/powerpoint/2010/main" val="1150448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97661-6664-404C-8EE6-FC4ADF7988BC}"/>
              </a:ext>
            </a:extLst>
          </p:cNvPr>
          <p:cNvSpPr>
            <a:spLocks noGrp="1"/>
          </p:cNvSpPr>
          <p:nvPr>
            <p:ph type="title"/>
          </p:nvPr>
        </p:nvSpPr>
        <p:spPr/>
        <p:txBody>
          <a:bodyPr/>
          <a:lstStyle/>
          <a:p>
            <a:pPr algn="ctr"/>
            <a:r>
              <a:rPr lang="en-US" dirty="0"/>
              <a:t>Why team-based care?</a:t>
            </a:r>
          </a:p>
        </p:txBody>
      </p:sp>
      <p:sp>
        <p:nvSpPr>
          <p:cNvPr id="3" name="Content Placeholder 2">
            <a:extLst>
              <a:ext uri="{FF2B5EF4-FFF2-40B4-BE49-F238E27FC236}">
                <a16:creationId xmlns:a16="http://schemas.microsoft.com/office/drawing/2014/main" id="{1E5E25EF-FF65-42BD-A7F7-A21FF4C33419}"/>
              </a:ext>
            </a:extLst>
          </p:cNvPr>
          <p:cNvSpPr>
            <a:spLocks noGrp="1"/>
          </p:cNvSpPr>
          <p:nvPr>
            <p:ph sz="quarter" idx="1"/>
          </p:nvPr>
        </p:nvSpPr>
        <p:spPr/>
        <p:txBody>
          <a:bodyPr/>
          <a:lstStyle/>
          <a:p>
            <a:endParaRPr lang="en-US" dirty="0"/>
          </a:p>
          <a:p>
            <a:r>
              <a:rPr lang="en-US" sz="3200" dirty="0"/>
              <a:t>Maximizes human and financial resources</a:t>
            </a:r>
          </a:p>
          <a:p>
            <a:r>
              <a:rPr lang="en-US" sz="3200" dirty="0"/>
              <a:t>Shared responsibility</a:t>
            </a:r>
          </a:p>
          <a:p>
            <a:r>
              <a:rPr lang="en-US" sz="3200" dirty="0"/>
              <a:t>Patient becomes center of care</a:t>
            </a:r>
          </a:p>
          <a:p>
            <a:r>
              <a:rPr lang="en-US" sz="3200" dirty="0"/>
              <a:t>Efficiency and quality improved</a:t>
            </a:r>
          </a:p>
          <a:p>
            <a:endParaRPr lang="en-US" dirty="0"/>
          </a:p>
          <a:p>
            <a:pPr marL="0" indent="0">
              <a:buNone/>
            </a:pPr>
            <a:endParaRPr lang="en-US" dirty="0"/>
          </a:p>
        </p:txBody>
      </p:sp>
      <p:pic>
        <p:nvPicPr>
          <p:cNvPr id="2050" name="Picture 2" descr="Team, Teamwork, Together, Strategy, Coop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45794"/>
            <a:ext cx="5029200" cy="217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900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AA9F-6F80-4DCE-98F6-AC79BB453BA7}"/>
              </a:ext>
            </a:extLst>
          </p:cNvPr>
          <p:cNvSpPr>
            <a:spLocks noGrp="1"/>
          </p:cNvSpPr>
          <p:nvPr>
            <p:ph type="title"/>
          </p:nvPr>
        </p:nvSpPr>
        <p:spPr/>
        <p:txBody>
          <a:bodyPr/>
          <a:lstStyle/>
          <a:p>
            <a:pPr algn="ctr"/>
            <a:r>
              <a:rPr lang="en-US" dirty="0"/>
              <a:t>Defining team-based care</a:t>
            </a:r>
          </a:p>
        </p:txBody>
      </p:sp>
      <p:sp>
        <p:nvSpPr>
          <p:cNvPr id="3" name="Content Placeholder 2">
            <a:extLst>
              <a:ext uri="{FF2B5EF4-FFF2-40B4-BE49-F238E27FC236}">
                <a16:creationId xmlns:a16="http://schemas.microsoft.com/office/drawing/2014/main" id="{D03B1BEE-5C68-4E83-9D91-10C7A61AF213}"/>
              </a:ext>
            </a:extLst>
          </p:cNvPr>
          <p:cNvSpPr>
            <a:spLocks noGrp="1"/>
          </p:cNvSpPr>
          <p:nvPr>
            <p:ph sz="quarter" idx="1"/>
          </p:nvPr>
        </p:nvSpPr>
        <p:spPr>
          <a:xfrm>
            <a:off x="609600" y="1589566"/>
            <a:ext cx="3886200" cy="4887433"/>
          </a:xfrm>
        </p:spPr>
        <p:txBody>
          <a:bodyPr>
            <a:normAutofit lnSpcReduction="10000"/>
          </a:bodyPr>
          <a:lstStyle/>
          <a:p>
            <a:r>
              <a:rPr lang="en-US" dirty="0"/>
              <a:t>Team-based care: Provision of health services to individuals, families, communities by at least two providers who work with patients and families to accomplish shared goals within, across settings to achieve coordinated, high-quality care</a:t>
            </a:r>
          </a:p>
          <a:p>
            <a:endParaRPr lang="en-US" dirty="0"/>
          </a:p>
        </p:txBody>
      </p:sp>
      <p:sp>
        <p:nvSpPr>
          <p:cNvPr id="4" name="Content Placeholder 3">
            <a:extLst>
              <a:ext uri="{FF2B5EF4-FFF2-40B4-BE49-F238E27FC236}">
                <a16:creationId xmlns:a16="http://schemas.microsoft.com/office/drawing/2014/main" id="{8569C42C-82C9-469D-8283-74445876627C}"/>
              </a:ext>
            </a:extLst>
          </p:cNvPr>
          <p:cNvSpPr>
            <a:spLocks noGrp="1"/>
          </p:cNvSpPr>
          <p:nvPr>
            <p:ph sz="quarter" idx="2"/>
          </p:nvPr>
        </p:nvSpPr>
        <p:spPr/>
        <p:txBody>
          <a:bodyPr>
            <a:normAutofit lnSpcReduction="10000"/>
          </a:bodyPr>
          <a:lstStyle/>
          <a:p>
            <a:r>
              <a:rPr lang="en-US" dirty="0"/>
              <a:t>Collaboration: A process involving mutually beneficial active participation between autonomous individuals whose relationships are governed by negotiated shared norms and visions</a:t>
            </a:r>
          </a:p>
          <a:p>
            <a:endParaRPr lang="en-US" dirty="0"/>
          </a:p>
        </p:txBody>
      </p:sp>
    </p:spTree>
    <p:extLst>
      <p:ext uri="{BB962C8B-B14F-4D97-AF65-F5344CB8AC3E}">
        <p14:creationId xmlns:p14="http://schemas.microsoft.com/office/powerpoint/2010/main" val="1097528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714F-0024-42CF-A9B3-56D5CC1ABBA5}"/>
              </a:ext>
            </a:extLst>
          </p:cNvPr>
          <p:cNvSpPr>
            <a:spLocks noGrp="1"/>
          </p:cNvSpPr>
          <p:nvPr>
            <p:ph type="title"/>
          </p:nvPr>
        </p:nvSpPr>
        <p:spPr/>
        <p:txBody>
          <a:bodyPr/>
          <a:lstStyle/>
          <a:p>
            <a:r>
              <a:rPr lang="en-US" dirty="0"/>
              <a:t>And…</a:t>
            </a:r>
          </a:p>
        </p:txBody>
      </p:sp>
      <p:sp>
        <p:nvSpPr>
          <p:cNvPr id="3" name="Content Placeholder 2">
            <a:extLst>
              <a:ext uri="{FF2B5EF4-FFF2-40B4-BE49-F238E27FC236}">
                <a16:creationId xmlns:a16="http://schemas.microsoft.com/office/drawing/2014/main" id="{9B6FBBFF-7F98-4972-B36F-F433021AE7C1}"/>
              </a:ext>
            </a:extLst>
          </p:cNvPr>
          <p:cNvSpPr>
            <a:spLocks noGrp="1"/>
          </p:cNvSpPr>
          <p:nvPr>
            <p:ph sz="quarter" idx="1"/>
          </p:nvPr>
        </p:nvSpPr>
        <p:spPr/>
        <p:txBody>
          <a:bodyPr/>
          <a:lstStyle/>
          <a:p>
            <a:pPr>
              <a:buNone/>
            </a:pPr>
            <a:r>
              <a:rPr lang="en-US" sz="3000" b="1" dirty="0"/>
              <a:t>“</a:t>
            </a:r>
            <a:r>
              <a:rPr lang="en-US" sz="3000" b="1" dirty="0">
                <a:solidFill>
                  <a:schemeClr val="accent6"/>
                </a:solidFill>
              </a:rPr>
              <a:t>Team</a:t>
            </a:r>
            <a:r>
              <a:rPr lang="en-US" sz="3000" b="1" dirty="0"/>
              <a:t>”-</a:t>
            </a:r>
            <a:r>
              <a:rPr lang="en-US" sz="3000" dirty="0"/>
              <a:t>based care and </a:t>
            </a:r>
            <a:r>
              <a:rPr lang="en-US" sz="3000" b="1" dirty="0"/>
              <a:t>“</a:t>
            </a:r>
            <a:r>
              <a:rPr lang="en-US" sz="3000" b="1" dirty="0">
                <a:solidFill>
                  <a:schemeClr val="accent6"/>
                </a:solidFill>
              </a:rPr>
              <a:t>collaboration</a:t>
            </a:r>
            <a:r>
              <a:rPr lang="en-US" sz="3000" b="1" dirty="0"/>
              <a:t>” </a:t>
            </a:r>
            <a:r>
              <a:rPr lang="en-US" sz="3000" dirty="0"/>
              <a:t>are not presented/supported as policy recommendations to limit or restrict provider scope of practice.</a:t>
            </a:r>
          </a:p>
          <a:p>
            <a:pPr>
              <a:buNone/>
            </a:pPr>
            <a:endParaRPr lang="en-US" dirty="0"/>
          </a:p>
          <a:p>
            <a:pPr>
              <a:buNone/>
            </a:pPr>
            <a:r>
              <a:rPr lang="en-US" dirty="0"/>
              <a:t>    </a:t>
            </a:r>
            <a:r>
              <a:rPr lang="en-US" sz="3000" dirty="0"/>
              <a:t>Rather, the </a:t>
            </a:r>
            <a:r>
              <a:rPr lang="en-US" sz="3000" b="1" dirty="0">
                <a:solidFill>
                  <a:schemeClr val="accent6"/>
                </a:solidFill>
              </a:rPr>
              <a:t>team</a:t>
            </a:r>
            <a:r>
              <a:rPr lang="en-US" sz="3000" dirty="0"/>
              <a:t> focus is on meeting the </a:t>
            </a:r>
            <a:r>
              <a:rPr lang="en-US" sz="3000" b="1" dirty="0">
                <a:solidFill>
                  <a:schemeClr val="accent6"/>
                </a:solidFill>
              </a:rPr>
              <a:t>needs of the patient</a:t>
            </a:r>
            <a:r>
              <a:rPr lang="en-US" sz="3000" dirty="0"/>
              <a:t> while maximizing the expertise of all health care providers on the team.</a:t>
            </a:r>
          </a:p>
          <a:p>
            <a:endParaRPr lang="en-US" dirty="0"/>
          </a:p>
        </p:txBody>
      </p:sp>
    </p:spTree>
    <p:extLst>
      <p:ext uri="{BB962C8B-B14F-4D97-AF65-F5344CB8AC3E}">
        <p14:creationId xmlns:p14="http://schemas.microsoft.com/office/powerpoint/2010/main" val="796015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Conceptual framework</a:t>
            </a:r>
          </a:p>
        </p:txBody>
      </p:sp>
      <p:sp>
        <p:nvSpPr>
          <p:cNvPr id="3" name="Content Placeholder 2"/>
          <p:cNvSpPr>
            <a:spLocks noGrp="1"/>
          </p:cNvSpPr>
          <p:nvPr>
            <p:ph sz="quarter" idx="1"/>
          </p:nvPr>
        </p:nvSpPr>
        <p:spPr>
          <a:xfrm>
            <a:off x="612648" y="1600200"/>
            <a:ext cx="8153400" cy="5105400"/>
          </a:xfrm>
        </p:spPr>
        <p:txBody>
          <a:bodyPr>
            <a:normAutofit fontScale="92500" lnSpcReduction="20000"/>
          </a:bodyPr>
          <a:lstStyle/>
          <a:p>
            <a:pPr marL="0" indent="0">
              <a:buNone/>
            </a:pPr>
            <a:r>
              <a:rPr lang="en-US" sz="3500" dirty="0"/>
              <a:t>Four dimensions, each with related concepts</a:t>
            </a:r>
          </a:p>
          <a:p>
            <a:r>
              <a:rPr lang="en-US" sz="3500" dirty="0"/>
              <a:t>Organizational</a:t>
            </a:r>
          </a:p>
          <a:p>
            <a:pPr lvl="1"/>
            <a:r>
              <a:rPr lang="en-US" sz="3200" dirty="0"/>
              <a:t>Shared vision, shared interest, commitment</a:t>
            </a:r>
          </a:p>
          <a:p>
            <a:r>
              <a:rPr lang="en-US" sz="3500" dirty="0"/>
              <a:t>Procedural</a:t>
            </a:r>
          </a:p>
          <a:p>
            <a:pPr lvl="1"/>
            <a:r>
              <a:rPr lang="en-US" sz="3200" dirty="0"/>
              <a:t>Shared decision making, coordination, role clarity</a:t>
            </a:r>
          </a:p>
          <a:p>
            <a:r>
              <a:rPr lang="en-US" sz="3500" dirty="0"/>
              <a:t>Relational</a:t>
            </a:r>
          </a:p>
          <a:p>
            <a:pPr lvl="1"/>
            <a:r>
              <a:rPr lang="en-US" sz="3200" dirty="0"/>
              <a:t>Communication, trust, respect, reciprocity</a:t>
            </a:r>
          </a:p>
          <a:p>
            <a:r>
              <a:rPr lang="en-US" sz="3500" dirty="0"/>
              <a:t>Contextual</a:t>
            </a:r>
          </a:p>
          <a:p>
            <a:pPr lvl="1"/>
            <a:r>
              <a:rPr lang="en-US" sz="3200" dirty="0"/>
              <a:t>Shared power</a:t>
            </a:r>
          </a:p>
          <a:p>
            <a:pPr marL="45720" indent="0">
              <a:buNone/>
            </a:pPr>
            <a:r>
              <a:rPr lang="en-US" sz="1900" dirty="0"/>
              <a:t>Smith DC, 2014 </a:t>
            </a:r>
            <a:r>
              <a:rPr lang="en-US" sz="1900" i="1" dirty="0"/>
              <a:t>JMWH</a:t>
            </a:r>
            <a:endParaRPr lang="en-US" sz="1900" dirty="0"/>
          </a:p>
        </p:txBody>
      </p:sp>
    </p:spTree>
    <p:extLst>
      <p:ext uri="{BB962C8B-B14F-4D97-AF65-F5344CB8AC3E}">
        <p14:creationId xmlns:p14="http://schemas.microsoft.com/office/powerpoint/2010/main" val="692963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E9A4-831C-43C7-9DF5-9873BD543B5D}"/>
              </a:ext>
            </a:extLst>
          </p:cNvPr>
          <p:cNvSpPr>
            <a:spLocks noGrp="1"/>
          </p:cNvSpPr>
          <p:nvPr>
            <p:ph type="title"/>
          </p:nvPr>
        </p:nvSpPr>
        <p:spPr/>
        <p:txBody>
          <a:bodyPr/>
          <a:lstStyle/>
          <a:p>
            <a:pPr algn="ctr"/>
            <a:r>
              <a:rPr lang="en-US" dirty="0"/>
              <a:t>Key Documents</a:t>
            </a:r>
          </a:p>
        </p:txBody>
      </p:sp>
      <p:sp>
        <p:nvSpPr>
          <p:cNvPr id="3" name="Content Placeholder 2">
            <a:extLst>
              <a:ext uri="{FF2B5EF4-FFF2-40B4-BE49-F238E27FC236}">
                <a16:creationId xmlns:a16="http://schemas.microsoft.com/office/drawing/2014/main" id="{1B90D490-0500-4068-815B-255DAF3D67EC}"/>
              </a:ext>
            </a:extLst>
          </p:cNvPr>
          <p:cNvSpPr>
            <a:spLocks noGrp="1"/>
          </p:cNvSpPr>
          <p:nvPr>
            <p:ph sz="quarter" idx="1"/>
          </p:nvPr>
        </p:nvSpPr>
        <p:spPr/>
        <p:txBody>
          <a:bodyPr>
            <a:normAutofit/>
          </a:bodyPr>
          <a:lstStyle/>
          <a:p>
            <a:r>
              <a:rPr lang="en-US" b="1" i="1" dirty="0"/>
              <a:t>Core Competencies for </a:t>
            </a:r>
            <a:r>
              <a:rPr lang="en-US" b="1" i="1" dirty="0" err="1"/>
              <a:t>Interprofessional</a:t>
            </a:r>
            <a:r>
              <a:rPr lang="en-US" b="1" i="1" dirty="0"/>
              <a:t> Collaborative Practice</a:t>
            </a:r>
            <a:r>
              <a:rPr lang="en-US" i="1" dirty="0"/>
              <a:t>: 2016 Update</a:t>
            </a:r>
          </a:p>
          <a:p>
            <a:pPr lvl="1"/>
            <a:r>
              <a:rPr lang="en-US" dirty="0"/>
              <a:t>Expert panel, 2011, </a:t>
            </a:r>
            <a:r>
              <a:rPr lang="en-US" dirty="0" err="1"/>
              <a:t>Interprofessional</a:t>
            </a:r>
            <a:r>
              <a:rPr lang="en-US" dirty="0"/>
              <a:t> Education Collaborative (IPEC)</a:t>
            </a:r>
          </a:p>
          <a:p>
            <a:pPr lvl="2"/>
            <a:r>
              <a:rPr lang="en-US" sz="2400" dirty="0"/>
              <a:t>American Association of Colleges of Nursing</a:t>
            </a:r>
          </a:p>
          <a:p>
            <a:pPr lvl="2"/>
            <a:r>
              <a:rPr lang="en-US" sz="2400" dirty="0"/>
              <a:t>American Association of Colleges of Pharmacy </a:t>
            </a:r>
          </a:p>
          <a:p>
            <a:pPr lvl="2"/>
            <a:r>
              <a:rPr lang="en-US" sz="2400" dirty="0"/>
              <a:t>American Association of Osteopathic Medicine</a:t>
            </a:r>
          </a:p>
          <a:p>
            <a:pPr lvl="2"/>
            <a:r>
              <a:rPr lang="en-US" sz="2400" dirty="0"/>
              <a:t>American Dental Education Association</a:t>
            </a:r>
          </a:p>
          <a:p>
            <a:pPr lvl="2"/>
            <a:r>
              <a:rPr lang="en-US" sz="2400" dirty="0"/>
              <a:t>Association of American Medical Colleges</a:t>
            </a:r>
          </a:p>
          <a:p>
            <a:pPr lvl="2"/>
            <a:r>
              <a:rPr lang="en-US" sz="2400" dirty="0"/>
              <a:t>Association of Schools and Programs of Public Health</a:t>
            </a:r>
          </a:p>
          <a:p>
            <a:pPr lvl="2"/>
            <a:endParaRPr lang="en-US" dirty="0"/>
          </a:p>
        </p:txBody>
      </p:sp>
    </p:spTree>
    <p:extLst>
      <p:ext uri="{BB962C8B-B14F-4D97-AF65-F5344CB8AC3E}">
        <p14:creationId xmlns:p14="http://schemas.microsoft.com/office/powerpoint/2010/main" val="3184653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649F9-E8D7-44E7-8EC3-51BF98D66C17}"/>
              </a:ext>
            </a:extLst>
          </p:cNvPr>
          <p:cNvSpPr>
            <a:spLocks noGrp="1"/>
          </p:cNvSpPr>
          <p:nvPr>
            <p:ph type="title"/>
          </p:nvPr>
        </p:nvSpPr>
        <p:spPr/>
        <p:txBody>
          <a:bodyPr/>
          <a:lstStyle/>
          <a:p>
            <a:pPr algn="ctr"/>
            <a:r>
              <a:rPr lang="en-US" dirty="0"/>
              <a:t>Key Documents (cont.)</a:t>
            </a:r>
          </a:p>
        </p:txBody>
      </p:sp>
      <p:sp>
        <p:nvSpPr>
          <p:cNvPr id="3" name="Content Placeholder 2">
            <a:extLst>
              <a:ext uri="{FF2B5EF4-FFF2-40B4-BE49-F238E27FC236}">
                <a16:creationId xmlns:a16="http://schemas.microsoft.com/office/drawing/2014/main" id="{44026C03-740C-4001-8956-AF17327A39CD}"/>
              </a:ext>
            </a:extLst>
          </p:cNvPr>
          <p:cNvSpPr>
            <a:spLocks noGrp="1"/>
          </p:cNvSpPr>
          <p:nvPr>
            <p:ph sz="quarter" idx="1"/>
          </p:nvPr>
        </p:nvSpPr>
        <p:spPr>
          <a:xfrm>
            <a:off x="612648" y="1600200"/>
            <a:ext cx="8153400" cy="4800600"/>
          </a:xfrm>
        </p:spPr>
        <p:txBody>
          <a:bodyPr/>
          <a:lstStyle/>
          <a:p>
            <a:r>
              <a:rPr lang="en-US" dirty="0"/>
              <a:t>IPEC Goal: to help prepare future health professionals for enhanced team-based care of patients and improved population health outcomes</a:t>
            </a:r>
          </a:p>
          <a:p>
            <a:r>
              <a:rPr lang="en-US" dirty="0"/>
              <a:t>Four core competencies organized under domain of </a:t>
            </a:r>
            <a:r>
              <a:rPr lang="en-US" dirty="0" err="1"/>
              <a:t>Interprofessional</a:t>
            </a:r>
            <a:r>
              <a:rPr lang="en-US" dirty="0"/>
              <a:t> Collaboration:</a:t>
            </a:r>
          </a:p>
          <a:p>
            <a:pPr lvl="1"/>
            <a:r>
              <a:rPr lang="en-US" sz="2800" dirty="0"/>
              <a:t>Values/Ethics for </a:t>
            </a:r>
            <a:r>
              <a:rPr lang="en-US" sz="2800" dirty="0" err="1"/>
              <a:t>Interprofessional</a:t>
            </a:r>
            <a:r>
              <a:rPr lang="en-US" sz="2800" dirty="0"/>
              <a:t> Practice</a:t>
            </a:r>
          </a:p>
          <a:p>
            <a:pPr lvl="1"/>
            <a:r>
              <a:rPr lang="en-US" sz="2800" dirty="0"/>
              <a:t>Roles/Responsibilities</a:t>
            </a:r>
          </a:p>
          <a:p>
            <a:pPr lvl="1"/>
            <a:r>
              <a:rPr lang="en-US" sz="2800" dirty="0" err="1"/>
              <a:t>Interprofessional</a:t>
            </a:r>
            <a:r>
              <a:rPr lang="en-US" sz="2800" dirty="0"/>
              <a:t> Communication</a:t>
            </a:r>
          </a:p>
          <a:p>
            <a:pPr lvl="1"/>
            <a:r>
              <a:rPr lang="en-US" sz="2800" dirty="0"/>
              <a:t>Teams and Teamwork</a:t>
            </a:r>
          </a:p>
        </p:txBody>
      </p:sp>
    </p:spTree>
    <p:extLst>
      <p:ext uri="{BB962C8B-B14F-4D97-AF65-F5344CB8AC3E}">
        <p14:creationId xmlns:p14="http://schemas.microsoft.com/office/powerpoint/2010/main" val="474784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FCC67-B3C8-4DD3-88B8-A573E94BAC24}"/>
              </a:ext>
            </a:extLst>
          </p:cNvPr>
          <p:cNvSpPr>
            <a:spLocks noGrp="1"/>
          </p:cNvSpPr>
          <p:nvPr>
            <p:ph type="title"/>
          </p:nvPr>
        </p:nvSpPr>
        <p:spPr/>
        <p:txBody>
          <a:bodyPr>
            <a:normAutofit fontScale="90000"/>
          </a:bodyPr>
          <a:lstStyle/>
          <a:p>
            <a:pPr algn="ctr"/>
            <a:r>
              <a:rPr lang="en-US" dirty="0" err="1"/>
              <a:t>Interprofessional</a:t>
            </a:r>
            <a:r>
              <a:rPr lang="en-US" dirty="0"/>
              <a:t> Collaboration Competency Domain</a:t>
            </a:r>
          </a:p>
        </p:txBody>
      </p:sp>
      <p:pic>
        <p:nvPicPr>
          <p:cNvPr id="4" name="Content Placeholder 3">
            <a:extLst>
              <a:ext uri="{FF2B5EF4-FFF2-40B4-BE49-F238E27FC236}">
                <a16:creationId xmlns:a16="http://schemas.microsoft.com/office/drawing/2014/main" id="{968F76E5-7D36-4100-8DB4-5420043513E2}"/>
              </a:ext>
            </a:extLst>
          </p:cNvPr>
          <p:cNvPicPr>
            <a:picLocks noGrp="1" noChangeAspect="1"/>
          </p:cNvPicPr>
          <p:nvPr>
            <p:ph sz="quarter" idx="1"/>
          </p:nvPr>
        </p:nvPicPr>
        <p:blipFill>
          <a:blip r:embed="rId3"/>
          <a:stretch>
            <a:fillRect/>
          </a:stretch>
        </p:blipFill>
        <p:spPr>
          <a:xfrm>
            <a:off x="1828800" y="1523614"/>
            <a:ext cx="6324599" cy="5139152"/>
          </a:xfrm>
          <a:prstGeom prst="rect">
            <a:avLst/>
          </a:prstGeom>
        </p:spPr>
      </p:pic>
    </p:spTree>
    <p:extLst>
      <p:ext uri="{BB962C8B-B14F-4D97-AF65-F5344CB8AC3E}">
        <p14:creationId xmlns:p14="http://schemas.microsoft.com/office/powerpoint/2010/main" val="884804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3F27-A804-4822-9DB9-3D702F66A3CB}"/>
              </a:ext>
            </a:extLst>
          </p:cNvPr>
          <p:cNvSpPr>
            <a:spLocks noGrp="1"/>
          </p:cNvSpPr>
          <p:nvPr>
            <p:ph type="title"/>
          </p:nvPr>
        </p:nvSpPr>
        <p:spPr/>
        <p:txBody>
          <a:bodyPr/>
          <a:lstStyle/>
          <a:p>
            <a:pPr algn="ctr"/>
            <a:r>
              <a:rPr lang="en-US" dirty="0"/>
              <a:t>Key Documents (cont.)</a:t>
            </a:r>
          </a:p>
        </p:txBody>
      </p:sp>
      <p:sp>
        <p:nvSpPr>
          <p:cNvPr id="3" name="Content Placeholder 2">
            <a:extLst>
              <a:ext uri="{FF2B5EF4-FFF2-40B4-BE49-F238E27FC236}">
                <a16:creationId xmlns:a16="http://schemas.microsoft.com/office/drawing/2014/main" id="{D465D916-C930-4FF2-9139-4297E58370DE}"/>
              </a:ext>
            </a:extLst>
          </p:cNvPr>
          <p:cNvSpPr>
            <a:spLocks noGrp="1"/>
          </p:cNvSpPr>
          <p:nvPr>
            <p:ph sz="quarter" idx="1"/>
          </p:nvPr>
        </p:nvSpPr>
        <p:spPr/>
        <p:txBody>
          <a:bodyPr>
            <a:normAutofit fontScale="92500" lnSpcReduction="20000"/>
          </a:bodyPr>
          <a:lstStyle/>
          <a:p>
            <a:r>
              <a:rPr lang="en-US" sz="3000" i="1" dirty="0"/>
              <a:t>Collaboration in Practice: Implementing Team-Based Care, ACOG, multi-disciplinary Task Force on Collaborative Practice, 2016. </a:t>
            </a:r>
            <a:r>
              <a:rPr lang="en-US" i="1" dirty="0">
                <a:hlinkClick r:id="rId2"/>
              </a:rPr>
              <a:t>https://www.acog.org/Clinical-Guidance-and-Publications/Task-Force-and-Work-Group-Reports/Collaboration-in-Practice-Implementing-Team-Based-Care</a:t>
            </a:r>
            <a:endParaRPr lang="en-US" i="1" dirty="0"/>
          </a:p>
          <a:p>
            <a:r>
              <a:rPr lang="en-US" i="1" dirty="0"/>
              <a:t>Team Strategies &amp; Tools to Enhance Performance and Patient Safety (</a:t>
            </a:r>
            <a:r>
              <a:rPr lang="en-US" i="1" dirty="0" err="1"/>
              <a:t>TeamSTEPPS</a:t>
            </a:r>
            <a:r>
              <a:rPr lang="en-US" i="1" dirty="0"/>
              <a:t>), </a:t>
            </a:r>
            <a:r>
              <a:rPr lang="en-US" dirty="0"/>
              <a:t>a teamwork system health care professionals by Agency for Healthcare Research and Quality (AHRQ) </a:t>
            </a:r>
            <a:r>
              <a:rPr lang="en-US" dirty="0">
                <a:solidFill>
                  <a:schemeClr val="accent1">
                    <a:lumMod val="50000"/>
                  </a:schemeClr>
                </a:solidFill>
                <a:hlinkClick r:id="rId3"/>
              </a:rPr>
              <a:t>https://www.ahrq.gov/teamstepps/index.html</a:t>
            </a:r>
            <a:endParaRPr lang="en-US" dirty="0">
              <a:solidFill>
                <a:schemeClr val="accent1">
                  <a:lumMod val="50000"/>
                </a:schemeClr>
              </a:solidFill>
            </a:endParaRPr>
          </a:p>
          <a:p>
            <a:endParaRPr lang="en-US" dirty="0"/>
          </a:p>
        </p:txBody>
      </p:sp>
    </p:spTree>
    <p:extLst>
      <p:ext uri="{BB962C8B-B14F-4D97-AF65-F5344CB8AC3E}">
        <p14:creationId xmlns:p14="http://schemas.microsoft.com/office/powerpoint/2010/main" val="3012112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988" y="152400"/>
            <a:ext cx="8229600" cy="1143000"/>
          </a:xfrm>
        </p:spPr>
        <p:txBody>
          <a:bodyPr/>
          <a:lstStyle/>
          <a:p>
            <a:pPr algn="ctr"/>
            <a:r>
              <a:rPr lang="en-US" i="1" dirty="0">
                <a:solidFill>
                  <a:schemeClr val="accent6"/>
                </a:solidFill>
              </a:rPr>
              <a:t>Collaboration in Practice</a:t>
            </a:r>
          </a:p>
        </p:txBody>
      </p:sp>
      <p:sp>
        <p:nvSpPr>
          <p:cNvPr id="3" name="Content Placeholder 2"/>
          <p:cNvSpPr>
            <a:spLocks noGrp="1"/>
          </p:cNvSpPr>
          <p:nvPr>
            <p:ph sz="half" idx="1"/>
          </p:nvPr>
        </p:nvSpPr>
        <p:spPr>
          <a:xfrm>
            <a:off x="457200" y="1752600"/>
            <a:ext cx="4347448" cy="5105400"/>
          </a:xfrm>
        </p:spPr>
        <p:txBody>
          <a:bodyPr>
            <a:normAutofit/>
          </a:bodyPr>
          <a:lstStyle/>
          <a:p>
            <a:pPr marL="0" indent="0">
              <a:buNone/>
            </a:pPr>
            <a:r>
              <a:rPr lang="en-US" dirty="0"/>
              <a:t>Task force report completed and released March 2016</a:t>
            </a:r>
          </a:p>
          <a:p>
            <a:r>
              <a:rPr lang="en-US" dirty="0"/>
              <a:t> Exec summary published </a:t>
            </a:r>
            <a:r>
              <a:rPr lang="en-US" i="1" dirty="0"/>
              <a:t>Obstetrics &amp; Gynecology</a:t>
            </a:r>
            <a:endParaRPr lang="en-US" dirty="0"/>
          </a:p>
          <a:p>
            <a:r>
              <a:rPr lang="en-US" dirty="0"/>
              <a:t>Full report on ACOG’s website  -  open access</a:t>
            </a:r>
          </a:p>
          <a:p>
            <a:r>
              <a:rPr lang="en-US" dirty="0"/>
              <a:t>Additional resources links to report,  exec summary </a:t>
            </a:r>
          </a:p>
          <a:p>
            <a:r>
              <a:rPr lang="en-US" sz="2200" dirty="0"/>
              <a:t>www.acog.org/More-Info/CollaborativePractice </a:t>
            </a:r>
          </a:p>
          <a:p>
            <a:pPr marL="0" indent="0"/>
            <a:endParaRPr lang="en-US" dirty="0"/>
          </a:p>
          <a:p>
            <a:pPr marL="0" indent="0"/>
            <a:endParaRPr lang="en-US" dirty="0"/>
          </a:p>
          <a:p>
            <a:pPr>
              <a:buNone/>
            </a:pPr>
            <a:endParaRPr lang="en-US" dirty="0"/>
          </a:p>
        </p:txBody>
      </p:sp>
      <p:pic>
        <p:nvPicPr>
          <p:cNvPr id="6"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301">
            <a:off x="5123523" y="1840314"/>
            <a:ext cx="3414237" cy="4395123"/>
          </a:xfrm>
          <a:ln>
            <a:solidFill>
              <a:schemeClr val="accent2"/>
            </a:solidFill>
          </a:ln>
        </p:spPr>
      </p:pic>
    </p:spTree>
    <p:extLst>
      <p:ext uri="{BB962C8B-B14F-4D97-AF65-F5344CB8AC3E}">
        <p14:creationId xmlns:p14="http://schemas.microsoft.com/office/powerpoint/2010/main" val="2870882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Collaboration in Practice: Implementing Team-Based Care</a:t>
            </a:r>
          </a:p>
        </p:txBody>
      </p:sp>
      <p:sp>
        <p:nvSpPr>
          <p:cNvPr id="3" name="Content Placeholder 2"/>
          <p:cNvSpPr>
            <a:spLocks noGrp="1"/>
          </p:cNvSpPr>
          <p:nvPr>
            <p:ph sz="quarter" idx="1"/>
          </p:nvPr>
        </p:nvSpPr>
        <p:spPr/>
        <p:txBody>
          <a:bodyPr>
            <a:noAutofit/>
          </a:bodyPr>
          <a:lstStyle/>
          <a:p>
            <a:r>
              <a:rPr lang="en-US" sz="3000" dirty="0"/>
              <a:t>Patient and families are central to and engaged as members of the health care team</a:t>
            </a:r>
          </a:p>
          <a:p>
            <a:r>
              <a:rPr lang="en-US" sz="3000" dirty="0"/>
              <a:t>Team has a shared vision</a:t>
            </a:r>
          </a:p>
          <a:p>
            <a:r>
              <a:rPr lang="en-US" sz="3000" dirty="0"/>
              <a:t>Role clarity is essential to optimal team building and functioning</a:t>
            </a:r>
          </a:p>
          <a:p>
            <a:r>
              <a:rPr lang="en-US" sz="3000" dirty="0"/>
              <a:t>All team members are accountable to their own practice and to the team</a:t>
            </a:r>
          </a:p>
          <a:p>
            <a:r>
              <a:rPr lang="en-US" sz="3000" dirty="0"/>
              <a:t>Effective communication is key </a:t>
            </a:r>
          </a:p>
          <a:p>
            <a:r>
              <a:rPr lang="en-US" sz="3000" dirty="0"/>
              <a:t>Team leadership is situational and dynamic</a:t>
            </a:r>
          </a:p>
        </p:txBody>
      </p:sp>
    </p:spTree>
    <p:extLst>
      <p:ext uri="{BB962C8B-B14F-4D97-AF65-F5344CB8AC3E}">
        <p14:creationId xmlns:p14="http://schemas.microsoft.com/office/powerpoint/2010/main" val="2457213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2A2E0-32C0-412C-A4BD-C52D9BE9C0E3}"/>
              </a:ext>
            </a:extLst>
          </p:cNvPr>
          <p:cNvSpPr>
            <a:spLocks noGrp="1"/>
          </p:cNvSpPr>
          <p:nvPr>
            <p:ph type="title"/>
          </p:nvPr>
        </p:nvSpPr>
        <p:spPr/>
        <p:txBody>
          <a:bodyPr/>
          <a:lstStyle/>
          <a:p>
            <a:pPr algn="ctr"/>
            <a:r>
              <a:rPr lang="en-US" dirty="0"/>
              <a:t>Session Objectives</a:t>
            </a:r>
          </a:p>
        </p:txBody>
      </p:sp>
      <p:sp>
        <p:nvSpPr>
          <p:cNvPr id="3" name="Content Placeholder 2">
            <a:extLst>
              <a:ext uri="{FF2B5EF4-FFF2-40B4-BE49-F238E27FC236}">
                <a16:creationId xmlns:a16="http://schemas.microsoft.com/office/drawing/2014/main" id="{9F517C68-4FD8-48EE-85B1-A41E7068B085}"/>
              </a:ext>
            </a:extLst>
          </p:cNvPr>
          <p:cNvSpPr>
            <a:spLocks noGrp="1"/>
          </p:cNvSpPr>
          <p:nvPr>
            <p:ph sz="quarter" idx="1"/>
          </p:nvPr>
        </p:nvSpPr>
        <p:spPr/>
        <p:txBody>
          <a:bodyPr>
            <a:normAutofit/>
          </a:bodyPr>
          <a:lstStyle/>
          <a:p>
            <a:r>
              <a:rPr lang="en-US" sz="3000" dirty="0"/>
              <a:t>Identify projected maternity care workforce shortage</a:t>
            </a:r>
          </a:p>
          <a:p>
            <a:r>
              <a:rPr lang="en-US" sz="3000" dirty="0"/>
              <a:t>Describe </a:t>
            </a:r>
            <a:r>
              <a:rPr lang="en-US" sz="3000" dirty="0" err="1"/>
              <a:t>interprofessional</a:t>
            </a:r>
            <a:r>
              <a:rPr lang="en-US" sz="3000" dirty="0"/>
              <a:t> education (IPE) core competencies from several key documents</a:t>
            </a:r>
          </a:p>
          <a:p>
            <a:r>
              <a:rPr lang="en-US" sz="3000" dirty="0"/>
              <a:t>Describe IPE curriculum and innovations at 4 project demonstration sites</a:t>
            </a:r>
          </a:p>
          <a:p>
            <a:r>
              <a:rPr lang="en-US" sz="3000" dirty="0"/>
              <a:t>Identify barriers and solutions to implementing IPE for midwifery students and ob-gyn residents</a:t>
            </a:r>
          </a:p>
        </p:txBody>
      </p:sp>
    </p:spTree>
    <p:extLst>
      <p:ext uri="{BB962C8B-B14F-4D97-AF65-F5344CB8AC3E}">
        <p14:creationId xmlns:p14="http://schemas.microsoft.com/office/powerpoint/2010/main" val="1647009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3A2ED-D13B-4DCC-8AB4-22C575C1F201}"/>
              </a:ext>
            </a:extLst>
          </p:cNvPr>
          <p:cNvSpPr>
            <a:spLocks noGrp="1"/>
          </p:cNvSpPr>
          <p:nvPr>
            <p:ph type="title"/>
          </p:nvPr>
        </p:nvSpPr>
        <p:spPr/>
        <p:txBody>
          <a:bodyPr/>
          <a:lstStyle/>
          <a:p>
            <a:pPr algn="ctr"/>
            <a:r>
              <a:rPr lang="en-US" dirty="0" err="1"/>
              <a:t>TeamSTEPPS</a:t>
            </a:r>
            <a:endParaRPr lang="en-US" dirty="0"/>
          </a:p>
        </p:txBody>
      </p:sp>
      <p:sp>
        <p:nvSpPr>
          <p:cNvPr id="3" name="Content Placeholder 2">
            <a:extLst>
              <a:ext uri="{FF2B5EF4-FFF2-40B4-BE49-F238E27FC236}">
                <a16:creationId xmlns:a16="http://schemas.microsoft.com/office/drawing/2014/main" id="{1BB19635-2A85-4041-B6E5-A5FA47C394D1}"/>
              </a:ext>
            </a:extLst>
          </p:cNvPr>
          <p:cNvSpPr>
            <a:spLocks noGrp="1"/>
          </p:cNvSpPr>
          <p:nvPr>
            <p:ph sz="quarter" idx="1"/>
          </p:nvPr>
        </p:nvSpPr>
        <p:spPr/>
        <p:txBody>
          <a:bodyPr>
            <a:normAutofit/>
          </a:bodyPr>
          <a:lstStyle/>
          <a:p>
            <a:r>
              <a:rPr lang="en-US" sz="3200" dirty="0"/>
              <a:t>Evidence-based teamwork tools, to optimize patient outcomes by improving communication and teamwork skills among health care professionals</a:t>
            </a:r>
          </a:p>
          <a:p>
            <a:r>
              <a:rPr lang="en-US" sz="3200" dirty="0"/>
              <a:t>Several versions, plus individual modules for specific audiences, settings, or situations</a:t>
            </a:r>
          </a:p>
          <a:p>
            <a:r>
              <a:rPr lang="en-US" sz="3200" dirty="0"/>
              <a:t>Online version available</a:t>
            </a:r>
          </a:p>
        </p:txBody>
      </p:sp>
    </p:spTree>
    <p:extLst>
      <p:ext uri="{BB962C8B-B14F-4D97-AF65-F5344CB8AC3E}">
        <p14:creationId xmlns:p14="http://schemas.microsoft.com/office/powerpoint/2010/main" val="2029309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2696E-DA25-4751-839B-C95D4A7B85AA}"/>
              </a:ext>
            </a:extLst>
          </p:cNvPr>
          <p:cNvSpPr>
            <a:spLocks noGrp="1"/>
          </p:cNvSpPr>
          <p:nvPr>
            <p:ph type="title"/>
          </p:nvPr>
        </p:nvSpPr>
        <p:spPr/>
        <p:txBody>
          <a:bodyPr/>
          <a:lstStyle/>
          <a:p>
            <a:pPr algn="ctr"/>
            <a:r>
              <a:rPr lang="en-US" dirty="0" err="1"/>
              <a:t>TeamSTEPPS</a:t>
            </a:r>
            <a:r>
              <a:rPr lang="en-US" dirty="0"/>
              <a:t> Curriculum</a:t>
            </a:r>
          </a:p>
        </p:txBody>
      </p:sp>
      <p:sp>
        <p:nvSpPr>
          <p:cNvPr id="3" name="Content Placeholder 2">
            <a:extLst>
              <a:ext uri="{FF2B5EF4-FFF2-40B4-BE49-F238E27FC236}">
                <a16:creationId xmlns:a16="http://schemas.microsoft.com/office/drawing/2014/main" id="{F01D8A22-522A-4037-8539-E1BBC58A1C30}"/>
              </a:ext>
            </a:extLst>
          </p:cNvPr>
          <p:cNvSpPr>
            <a:spLocks noGrp="1"/>
          </p:cNvSpPr>
          <p:nvPr>
            <p:ph sz="quarter" idx="1"/>
          </p:nvPr>
        </p:nvSpPr>
        <p:spPr/>
        <p:txBody>
          <a:bodyPr/>
          <a:lstStyle/>
          <a:p>
            <a:r>
              <a:rPr lang="en-US" sz="3000" dirty="0"/>
              <a:t>Three Courses:</a:t>
            </a:r>
          </a:p>
          <a:p>
            <a:pPr lvl="1"/>
            <a:r>
              <a:rPr lang="en-US" sz="3000" dirty="0"/>
              <a:t>Essentials: key principles and concepts</a:t>
            </a:r>
          </a:p>
          <a:p>
            <a:pPr lvl="1"/>
            <a:r>
              <a:rPr lang="en-US" sz="3000" dirty="0"/>
              <a:t>Fundamentals: Introduction, Team Structure, Communication, Leading Teams, Situation Monitoring, Mutual Support, Summary</a:t>
            </a:r>
          </a:p>
          <a:p>
            <a:pPr lvl="1"/>
            <a:r>
              <a:rPr lang="en-US" sz="3000" dirty="0"/>
              <a:t>Supplemental: Change Management, Coaching Workshop, Measurement, Implementation Workshop, Practice Teaching Session</a:t>
            </a:r>
          </a:p>
          <a:p>
            <a:pPr marL="365760" lvl="1" indent="0">
              <a:buNone/>
            </a:pPr>
            <a:r>
              <a:rPr lang="en-US" sz="2400" dirty="0">
                <a:hlinkClick r:id="rId3"/>
              </a:rPr>
              <a:t>https://www.ahrq.gov/teamstepps/instructor/index.html</a:t>
            </a:r>
            <a:r>
              <a:rPr lang="en-US" sz="2400" dirty="0"/>
              <a:t> </a:t>
            </a:r>
          </a:p>
        </p:txBody>
      </p:sp>
    </p:spTree>
    <p:extLst>
      <p:ext uri="{BB962C8B-B14F-4D97-AF65-F5344CB8AC3E}">
        <p14:creationId xmlns:p14="http://schemas.microsoft.com/office/powerpoint/2010/main" val="3351131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F48B8-B7C6-457A-A009-E619C3B530D6}"/>
              </a:ext>
            </a:extLst>
          </p:cNvPr>
          <p:cNvSpPr>
            <a:spLocks noGrp="1"/>
          </p:cNvSpPr>
          <p:nvPr>
            <p:ph type="title"/>
          </p:nvPr>
        </p:nvSpPr>
        <p:spPr/>
        <p:txBody>
          <a:bodyPr/>
          <a:lstStyle/>
          <a:p>
            <a:pPr algn="ctr"/>
            <a:r>
              <a:rPr lang="en-US" dirty="0" err="1"/>
              <a:t>TeamSTEPPS</a:t>
            </a:r>
            <a:r>
              <a:rPr lang="en-US" dirty="0"/>
              <a:t> Key Principles</a:t>
            </a:r>
          </a:p>
        </p:txBody>
      </p:sp>
      <p:sp>
        <p:nvSpPr>
          <p:cNvPr id="3" name="Content Placeholder 2">
            <a:extLst>
              <a:ext uri="{FF2B5EF4-FFF2-40B4-BE49-F238E27FC236}">
                <a16:creationId xmlns:a16="http://schemas.microsoft.com/office/drawing/2014/main" id="{CC87F12E-A78A-4CCE-BD36-DFC6B6093144}"/>
              </a:ext>
            </a:extLst>
          </p:cNvPr>
          <p:cNvSpPr>
            <a:spLocks noGrp="1"/>
          </p:cNvSpPr>
          <p:nvPr>
            <p:ph sz="quarter" idx="1"/>
          </p:nvPr>
        </p:nvSpPr>
        <p:spPr/>
        <p:txBody>
          <a:bodyPr>
            <a:normAutofit fontScale="92500" lnSpcReduction="20000"/>
          </a:bodyPr>
          <a:lstStyle/>
          <a:p>
            <a:endParaRPr lang="en-US" sz="3600" dirty="0"/>
          </a:p>
          <a:p>
            <a:r>
              <a:rPr lang="en-US" sz="3600" dirty="0"/>
              <a:t>Team Structure</a:t>
            </a:r>
          </a:p>
          <a:p>
            <a:r>
              <a:rPr lang="en-US" sz="3600" dirty="0"/>
              <a:t>Communication</a:t>
            </a:r>
          </a:p>
          <a:p>
            <a:r>
              <a:rPr lang="en-US" sz="3600" dirty="0"/>
              <a:t>Leadership</a:t>
            </a:r>
          </a:p>
          <a:p>
            <a:r>
              <a:rPr lang="en-US" sz="3600" dirty="0"/>
              <a:t>Situation Monitoring</a:t>
            </a:r>
          </a:p>
          <a:p>
            <a:r>
              <a:rPr lang="en-US" sz="3600" dirty="0"/>
              <a:t>Mutual Support</a:t>
            </a:r>
          </a:p>
          <a:p>
            <a:pPr marL="0" indent="0">
              <a:buNone/>
            </a:pPr>
            <a:endParaRPr lang="en-US" sz="3600" dirty="0"/>
          </a:p>
          <a:p>
            <a:pPr marL="0" indent="0">
              <a:buNone/>
            </a:pPr>
            <a:r>
              <a:rPr lang="en-US" sz="2400" dirty="0"/>
              <a:t>Get the app! </a:t>
            </a:r>
            <a:r>
              <a:rPr lang="en-US" sz="2400" dirty="0">
                <a:hlinkClick r:id="rId3"/>
              </a:rPr>
              <a:t>https://www.ahrq.gov/teamstepps/instructor/essentials/pocketguideapp.html</a:t>
            </a:r>
            <a:r>
              <a:rPr lang="en-US" sz="2400" dirty="0"/>
              <a:t> </a:t>
            </a:r>
          </a:p>
        </p:txBody>
      </p:sp>
      <p:pic>
        <p:nvPicPr>
          <p:cNvPr id="3074" name="Picture 2" descr="Medical personnel in standing in a gro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199" y="2175934"/>
            <a:ext cx="3809997" cy="2624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655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Objectives for the ACNM-ACOG funded IPE project</a:t>
            </a:r>
          </a:p>
        </p:txBody>
      </p:sp>
      <p:sp>
        <p:nvSpPr>
          <p:cNvPr id="3" name="Content Placeholder 2"/>
          <p:cNvSpPr>
            <a:spLocks noGrp="1"/>
          </p:cNvSpPr>
          <p:nvPr>
            <p:ph sz="quarter" idx="1"/>
          </p:nvPr>
        </p:nvSpPr>
        <p:spPr>
          <a:xfrm>
            <a:off x="685800" y="1676400"/>
            <a:ext cx="8153400" cy="4495800"/>
          </a:xfrm>
        </p:spPr>
        <p:txBody>
          <a:bodyPr>
            <a:normAutofit/>
          </a:bodyPr>
          <a:lstStyle/>
          <a:p>
            <a:r>
              <a:rPr lang="en-US" sz="3000" dirty="0"/>
              <a:t>Develop/implement IPE curriculum for midwifery students &amp; ob-gyn residents</a:t>
            </a:r>
          </a:p>
          <a:p>
            <a:r>
              <a:rPr lang="en-US" sz="3000" dirty="0"/>
              <a:t>Find solutions to site-specific barriers to fully implementing IPE curricula</a:t>
            </a:r>
          </a:p>
          <a:p>
            <a:r>
              <a:rPr lang="en-US" sz="3000" dirty="0"/>
              <a:t>Align accreditation criteria and core IPE competencies/objectives for ob-gyn residents and graduate midwifery students</a:t>
            </a:r>
          </a:p>
          <a:p>
            <a:r>
              <a:rPr lang="en-US" sz="3000" dirty="0"/>
              <a:t>Increase the number of midwifery graduates</a:t>
            </a:r>
          </a:p>
        </p:txBody>
      </p:sp>
    </p:spTree>
    <p:extLst>
      <p:ext uri="{BB962C8B-B14F-4D97-AF65-F5344CB8AC3E}">
        <p14:creationId xmlns:p14="http://schemas.microsoft.com/office/powerpoint/2010/main" val="2834441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FA351-B4DB-4477-B77F-077B79E0E03B}"/>
              </a:ext>
            </a:extLst>
          </p:cNvPr>
          <p:cNvSpPr>
            <a:spLocks noGrp="1"/>
          </p:cNvSpPr>
          <p:nvPr>
            <p:ph type="title"/>
          </p:nvPr>
        </p:nvSpPr>
        <p:spPr/>
        <p:txBody>
          <a:bodyPr/>
          <a:lstStyle/>
          <a:p>
            <a:pPr algn="ctr"/>
            <a:r>
              <a:rPr lang="en-US" dirty="0"/>
              <a:t>4 Demonstration Sites</a:t>
            </a:r>
          </a:p>
        </p:txBody>
      </p:sp>
      <p:sp>
        <p:nvSpPr>
          <p:cNvPr id="3" name="Content Placeholder 2">
            <a:extLst>
              <a:ext uri="{FF2B5EF4-FFF2-40B4-BE49-F238E27FC236}">
                <a16:creationId xmlns:a16="http://schemas.microsoft.com/office/drawing/2014/main" id="{923C5B46-15CA-45D6-9443-915F122EF0A9}"/>
              </a:ext>
            </a:extLst>
          </p:cNvPr>
          <p:cNvSpPr>
            <a:spLocks noGrp="1"/>
          </p:cNvSpPr>
          <p:nvPr>
            <p:ph sz="quarter" idx="1"/>
          </p:nvPr>
        </p:nvSpPr>
        <p:spPr/>
        <p:txBody>
          <a:bodyPr>
            <a:normAutofit fontScale="92500" lnSpcReduction="10000"/>
          </a:bodyPr>
          <a:lstStyle/>
          <a:p>
            <a:r>
              <a:rPr lang="en-US" dirty="0"/>
              <a:t>CNM and MD lead</a:t>
            </a:r>
          </a:p>
          <a:p>
            <a:r>
              <a:rPr lang="en-US" dirty="0"/>
              <a:t>Baystate Medical Center: </a:t>
            </a:r>
            <a:r>
              <a:rPr lang="en-US" dirty="0" err="1"/>
              <a:t>Sukey</a:t>
            </a:r>
            <a:r>
              <a:rPr lang="en-US" dirty="0"/>
              <a:t> Krause, CNM and Heather Sankey, MD</a:t>
            </a:r>
          </a:p>
          <a:p>
            <a:r>
              <a:rPr lang="en-US" dirty="0"/>
              <a:t>Frontier Nursing University Partnership Site: Tonya Nicholson, CNM</a:t>
            </a:r>
          </a:p>
          <a:p>
            <a:pPr lvl="1"/>
            <a:r>
              <a:rPr lang="en-US" dirty="0"/>
              <a:t>Tower Health/Reading Health Systems: Audrey Perry, CNM and Mark Woodland, MD</a:t>
            </a:r>
          </a:p>
          <a:p>
            <a:pPr lvl="1"/>
            <a:r>
              <a:rPr lang="en-US" dirty="0"/>
              <a:t>Drexel University: Owen Montgomery, MD</a:t>
            </a:r>
          </a:p>
          <a:p>
            <a:r>
              <a:rPr lang="en-US" dirty="0"/>
              <a:t>University of CA, SF: Kim Dau, CNM, Meg Autry, MD</a:t>
            </a:r>
          </a:p>
          <a:p>
            <a:r>
              <a:rPr lang="en-US" dirty="0"/>
              <a:t>University of MN: Melissa Avery, CNM, Phillip Rauk, MD</a:t>
            </a:r>
          </a:p>
          <a:p>
            <a:pPr marL="365760" lvl="1" indent="0">
              <a:buNone/>
            </a:pPr>
            <a:endParaRPr lang="en-US" dirty="0"/>
          </a:p>
        </p:txBody>
      </p:sp>
    </p:spTree>
    <p:extLst>
      <p:ext uri="{BB962C8B-B14F-4D97-AF65-F5344CB8AC3E}">
        <p14:creationId xmlns:p14="http://schemas.microsoft.com/office/powerpoint/2010/main" val="3654946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Work to date</a:t>
            </a:r>
          </a:p>
        </p:txBody>
      </p:sp>
      <p:sp>
        <p:nvSpPr>
          <p:cNvPr id="3" name="Content Placeholder 2"/>
          <p:cNvSpPr>
            <a:spLocks noGrp="1"/>
          </p:cNvSpPr>
          <p:nvPr>
            <p:ph sz="quarter" idx="1"/>
          </p:nvPr>
        </p:nvSpPr>
        <p:spPr/>
        <p:txBody>
          <a:bodyPr>
            <a:normAutofit/>
          </a:bodyPr>
          <a:lstStyle/>
          <a:p>
            <a:r>
              <a:rPr lang="en-US" dirty="0"/>
              <a:t>Planning meeting June 2017, Minneapolis</a:t>
            </a:r>
          </a:p>
          <a:p>
            <a:r>
              <a:rPr lang="en-US" dirty="0"/>
              <a:t>ACOG Team-based care document as framework</a:t>
            </a:r>
          </a:p>
          <a:p>
            <a:r>
              <a:rPr lang="en-US" dirty="0"/>
              <a:t>Modules under development</a:t>
            </a:r>
          </a:p>
          <a:p>
            <a:r>
              <a:rPr lang="en-US" dirty="0"/>
              <a:t>Simulation activities ongoing, in development</a:t>
            </a:r>
          </a:p>
          <a:p>
            <a:r>
              <a:rPr lang="en-US" dirty="0"/>
              <a:t>Evaluation plan developed</a:t>
            </a:r>
          </a:p>
          <a:p>
            <a:r>
              <a:rPr lang="en-US" dirty="0"/>
              <a:t>Accreditation related group has met</a:t>
            </a:r>
          </a:p>
          <a:p>
            <a:r>
              <a:rPr lang="en-US" dirty="0"/>
              <a:t>Implementation phase begins summer 2018</a:t>
            </a:r>
          </a:p>
          <a:p>
            <a:r>
              <a:rPr lang="en-US" dirty="0"/>
              <a:t>Will be involving consumers</a:t>
            </a:r>
          </a:p>
        </p:txBody>
      </p:sp>
    </p:spTree>
    <p:extLst>
      <p:ext uri="{BB962C8B-B14F-4D97-AF65-F5344CB8AC3E}">
        <p14:creationId xmlns:p14="http://schemas.microsoft.com/office/powerpoint/2010/main" val="2548162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4 IPE programs developing</a:t>
            </a:r>
          </a:p>
        </p:txBody>
      </p:sp>
      <p:sp>
        <p:nvSpPr>
          <p:cNvPr id="3" name="Content Placeholder 2"/>
          <p:cNvSpPr>
            <a:spLocks noGrp="1"/>
          </p:cNvSpPr>
          <p:nvPr>
            <p:ph sz="quarter" idx="1"/>
          </p:nvPr>
        </p:nvSpPr>
        <p:spPr/>
        <p:txBody>
          <a:bodyPr/>
          <a:lstStyle/>
          <a:p>
            <a:r>
              <a:rPr lang="en-US" dirty="0"/>
              <a:t>How are modules used throughout programs?</a:t>
            </a:r>
          </a:p>
          <a:p>
            <a:r>
              <a:rPr lang="en-US" dirty="0"/>
              <a:t>What lab and simulation activities?</a:t>
            </a:r>
          </a:p>
          <a:p>
            <a:r>
              <a:rPr lang="en-US" dirty="0"/>
              <a:t>How to put learners together in clinical settings?</a:t>
            </a:r>
          </a:p>
          <a:p>
            <a:r>
              <a:rPr lang="en-US" dirty="0"/>
              <a:t>How does each site overcome barriers?</a:t>
            </a:r>
          </a:p>
          <a:p>
            <a:r>
              <a:rPr lang="en-US" dirty="0"/>
              <a:t>Can we increase number of midwifery grads?</a:t>
            </a:r>
          </a:p>
          <a:p>
            <a:r>
              <a:rPr lang="en-US" dirty="0"/>
              <a:t>Does it make a difference in our learners?</a:t>
            </a:r>
          </a:p>
          <a:p>
            <a:r>
              <a:rPr lang="en-US" dirty="0"/>
              <a:t>Can we connect with them post-program?</a:t>
            </a:r>
          </a:p>
          <a:p>
            <a:r>
              <a:rPr lang="en-US" dirty="0"/>
              <a:t>Implementation years 2 and 3</a:t>
            </a:r>
          </a:p>
          <a:p>
            <a:endParaRPr lang="en-US" dirty="0"/>
          </a:p>
        </p:txBody>
      </p:sp>
    </p:spTree>
    <p:extLst>
      <p:ext uri="{BB962C8B-B14F-4D97-AF65-F5344CB8AC3E}">
        <p14:creationId xmlns:p14="http://schemas.microsoft.com/office/powerpoint/2010/main" val="762002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Module development</a:t>
            </a:r>
          </a:p>
        </p:txBody>
      </p:sp>
      <p:sp>
        <p:nvSpPr>
          <p:cNvPr id="3" name="Content Placeholder 2"/>
          <p:cNvSpPr>
            <a:spLocks noGrp="1"/>
          </p:cNvSpPr>
          <p:nvPr>
            <p:ph sz="quarter" idx="1"/>
          </p:nvPr>
        </p:nvSpPr>
        <p:spPr/>
        <p:txBody>
          <a:bodyPr>
            <a:normAutofit lnSpcReduction="10000"/>
          </a:bodyPr>
          <a:lstStyle/>
          <a:p>
            <a:r>
              <a:rPr lang="en-US" dirty="0"/>
              <a:t>Introduction to Guiding Principles</a:t>
            </a:r>
          </a:p>
          <a:p>
            <a:r>
              <a:rPr lang="en-US" dirty="0"/>
              <a:t>Patient Centered Care</a:t>
            </a:r>
          </a:p>
          <a:p>
            <a:r>
              <a:rPr lang="en-US" dirty="0"/>
              <a:t>CNM/CM and Ob-gyn role clarification </a:t>
            </a:r>
          </a:p>
          <a:p>
            <a:r>
              <a:rPr lang="en-US" dirty="0"/>
              <a:t>Collaborative Practice (to include levels of care)</a:t>
            </a:r>
          </a:p>
          <a:p>
            <a:r>
              <a:rPr lang="en-US" dirty="0"/>
              <a:t>History, culture of both professions, birth as illness vs normal, role of women</a:t>
            </a:r>
          </a:p>
          <a:p>
            <a:r>
              <a:rPr lang="en-US" dirty="0"/>
              <a:t>Care transition, situational leadership</a:t>
            </a:r>
          </a:p>
          <a:p>
            <a:r>
              <a:rPr lang="en-US" dirty="0"/>
              <a:t>Difficult conversations (between providers and with patients)</a:t>
            </a:r>
          </a:p>
          <a:p>
            <a:endParaRPr lang="en-US" dirty="0"/>
          </a:p>
        </p:txBody>
      </p:sp>
    </p:spTree>
    <p:extLst>
      <p:ext uri="{BB962C8B-B14F-4D97-AF65-F5344CB8AC3E}">
        <p14:creationId xmlns:p14="http://schemas.microsoft.com/office/powerpoint/2010/main" val="197119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2F498-7814-43A8-9867-BC99A8C22BD4}"/>
              </a:ext>
            </a:extLst>
          </p:cNvPr>
          <p:cNvSpPr>
            <a:spLocks noGrp="1"/>
          </p:cNvSpPr>
          <p:nvPr>
            <p:ph type="title"/>
          </p:nvPr>
        </p:nvSpPr>
        <p:spPr/>
        <p:txBody>
          <a:bodyPr/>
          <a:lstStyle/>
          <a:p>
            <a:pPr algn="ctr"/>
            <a:r>
              <a:rPr lang="en-US" dirty="0"/>
              <a:t>Module structure and content</a:t>
            </a:r>
          </a:p>
        </p:txBody>
      </p:sp>
      <p:sp>
        <p:nvSpPr>
          <p:cNvPr id="3" name="Content Placeholder 2">
            <a:extLst>
              <a:ext uri="{FF2B5EF4-FFF2-40B4-BE49-F238E27FC236}">
                <a16:creationId xmlns:a16="http://schemas.microsoft.com/office/drawing/2014/main" id="{388BDD33-EAA3-40CE-B87E-CA039E113100}"/>
              </a:ext>
            </a:extLst>
          </p:cNvPr>
          <p:cNvSpPr>
            <a:spLocks noGrp="1"/>
          </p:cNvSpPr>
          <p:nvPr>
            <p:ph sz="quarter" idx="1"/>
          </p:nvPr>
        </p:nvSpPr>
        <p:spPr/>
        <p:txBody>
          <a:bodyPr>
            <a:normAutofit lnSpcReduction="10000"/>
          </a:bodyPr>
          <a:lstStyle/>
          <a:p>
            <a:r>
              <a:rPr lang="en-US" dirty="0"/>
              <a:t>Topic and Brief Introduction</a:t>
            </a:r>
          </a:p>
          <a:p>
            <a:r>
              <a:rPr lang="en-US" dirty="0"/>
              <a:t>Objectives</a:t>
            </a:r>
          </a:p>
          <a:p>
            <a:r>
              <a:rPr lang="en-US" dirty="0"/>
              <a:t>Content Outline</a:t>
            </a:r>
          </a:p>
          <a:p>
            <a:r>
              <a:rPr lang="en-US" dirty="0"/>
              <a:t>Lecture Materials</a:t>
            </a:r>
          </a:p>
          <a:p>
            <a:pPr lvl="1"/>
            <a:r>
              <a:rPr lang="en-US" dirty="0"/>
              <a:t>Slides</a:t>
            </a:r>
          </a:p>
          <a:p>
            <a:pPr lvl="1"/>
            <a:r>
              <a:rPr lang="en-US" dirty="0"/>
              <a:t> Resources/Readings</a:t>
            </a:r>
          </a:p>
          <a:p>
            <a:pPr lvl="1"/>
            <a:r>
              <a:rPr lang="en-US" dirty="0"/>
              <a:t> Optional Video with Transcript </a:t>
            </a:r>
          </a:p>
          <a:p>
            <a:r>
              <a:rPr lang="en-US" dirty="0"/>
              <a:t>Learning Activities  </a:t>
            </a:r>
          </a:p>
          <a:p>
            <a:r>
              <a:rPr lang="en-US" dirty="0"/>
              <a:t>Timeframe description	</a:t>
            </a:r>
          </a:p>
        </p:txBody>
      </p:sp>
      <p:pic>
        <p:nvPicPr>
          <p:cNvPr id="4098" name="Picture 2" descr="Coffee, Pen, Notebook, Work,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031800"/>
            <a:ext cx="3574676" cy="238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502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0757-4965-4824-B5F7-C57AAACC6B57}"/>
              </a:ext>
            </a:extLst>
          </p:cNvPr>
          <p:cNvSpPr>
            <a:spLocks noGrp="1"/>
          </p:cNvSpPr>
          <p:nvPr>
            <p:ph type="title"/>
          </p:nvPr>
        </p:nvSpPr>
        <p:spPr/>
        <p:txBody>
          <a:bodyPr/>
          <a:lstStyle/>
          <a:p>
            <a:pPr algn="ctr"/>
            <a:r>
              <a:rPr lang="en-US" dirty="0"/>
              <a:t>Learning activities</a:t>
            </a:r>
          </a:p>
        </p:txBody>
      </p:sp>
      <p:sp>
        <p:nvSpPr>
          <p:cNvPr id="3" name="Content Placeholder 2">
            <a:extLst>
              <a:ext uri="{FF2B5EF4-FFF2-40B4-BE49-F238E27FC236}">
                <a16:creationId xmlns:a16="http://schemas.microsoft.com/office/drawing/2014/main" id="{1D766E0F-2F50-45DF-94C7-A4EFDD29A0D5}"/>
              </a:ext>
            </a:extLst>
          </p:cNvPr>
          <p:cNvSpPr>
            <a:spLocks noGrp="1"/>
          </p:cNvSpPr>
          <p:nvPr>
            <p:ph sz="quarter" idx="1"/>
          </p:nvPr>
        </p:nvSpPr>
        <p:spPr/>
        <p:txBody>
          <a:bodyPr/>
          <a:lstStyle/>
          <a:p>
            <a:r>
              <a:rPr lang="en-US" dirty="0"/>
              <a:t>Quiz questions, pre and post</a:t>
            </a:r>
          </a:p>
          <a:p>
            <a:r>
              <a:rPr lang="en-US" dirty="0"/>
              <a:t>In-class discussion questions </a:t>
            </a:r>
          </a:p>
          <a:p>
            <a:r>
              <a:rPr lang="en-US" dirty="0"/>
              <a:t>Videos with discussion</a:t>
            </a:r>
          </a:p>
          <a:p>
            <a:r>
              <a:rPr lang="en-US" sz="3200" dirty="0"/>
              <a:t>Role</a:t>
            </a:r>
            <a:r>
              <a:rPr lang="en-US" dirty="0"/>
              <a:t> </a:t>
            </a:r>
            <a:r>
              <a:rPr lang="en-US" sz="3200" dirty="0"/>
              <a:t>Play/Simulations</a:t>
            </a:r>
            <a:r>
              <a:rPr lang="en-US" dirty="0"/>
              <a:t>: </a:t>
            </a:r>
          </a:p>
          <a:p>
            <a:pPr lvl="1"/>
            <a:r>
              <a:rPr lang="en-US" dirty="0"/>
              <a:t>	</a:t>
            </a:r>
            <a:r>
              <a:rPr lang="en-US" sz="2800" dirty="0"/>
              <a:t>Scenario description</a:t>
            </a:r>
          </a:p>
          <a:p>
            <a:pPr lvl="1"/>
            <a:r>
              <a:rPr lang="en-US" sz="2800" dirty="0"/>
              <a:t>	Identification of roles/players involved</a:t>
            </a:r>
          </a:p>
          <a:p>
            <a:pPr lvl="1"/>
            <a:r>
              <a:rPr lang="en-US" sz="2800" dirty="0"/>
              <a:t>	Debriefing questions</a:t>
            </a:r>
          </a:p>
          <a:p>
            <a:endParaRPr lang="en-US" dirty="0"/>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676400"/>
            <a:ext cx="1981200" cy="2649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325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ACNM-ACOG </a:t>
            </a:r>
            <a:r>
              <a:rPr lang="en-US" dirty="0" err="1"/>
              <a:t>Interprofessional</a:t>
            </a:r>
            <a:r>
              <a:rPr lang="en-US" dirty="0"/>
              <a:t> Education Workgroup</a:t>
            </a:r>
          </a:p>
        </p:txBody>
      </p:sp>
      <p:sp>
        <p:nvSpPr>
          <p:cNvPr id="3" name="Content Placeholder 2"/>
          <p:cNvSpPr>
            <a:spLocks noGrp="1"/>
          </p:cNvSpPr>
          <p:nvPr>
            <p:ph sz="quarter" idx="1"/>
          </p:nvPr>
        </p:nvSpPr>
        <p:spPr/>
        <p:txBody>
          <a:bodyPr>
            <a:normAutofit/>
          </a:bodyPr>
          <a:lstStyle/>
          <a:p>
            <a:r>
              <a:rPr lang="en-US" sz="3000" dirty="0"/>
              <a:t>Discussions 2014, meeting June 2015, ACNM </a:t>
            </a:r>
          </a:p>
          <a:p>
            <a:r>
              <a:rPr lang="en-US" sz="3000" dirty="0"/>
              <a:t>Josiah Macy Jr. Foundation: 2/15/2017 –2020</a:t>
            </a:r>
          </a:p>
          <a:p>
            <a:r>
              <a:rPr lang="en-US" sz="3000" dirty="0"/>
              <a:t>Co-PIs – Melissa Avery and John Jennings</a:t>
            </a:r>
          </a:p>
          <a:p>
            <a:r>
              <a:rPr lang="en-US" sz="3000" dirty="0"/>
              <a:t>4 demonstration sites, CNM-MD Co-leads</a:t>
            </a:r>
          </a:p>
          <a:p>
            <a:pPr lvl="1"/>
            <a:r>
              <a:rPr lang="en-US" dirty="0"/>
              <a:t>University of California, San Francisco</a:t>
            </a:r>
          </a:p>
          <a:p>
            <a:pPr lvl="1"/>
            <a:r>
              <a:rPr lang="en-US" dirty="0" err="1"/>
              <a:t>Baystate</a:t>
            </a:r>
            <a:r>
              <a:rPr lang="en-US" dirty="0"/>
              <a:t> Medical Center</a:t>
            </a:r>
          </a:p>
          <a:p>
            <a:pPr lvl="1"/>
            <a:r>
              <a:rPr lang="en-US" dirty="0"/>
              <a:t>University of Minnesota</a:t>
            </a:r>
          </a:p>
          <a:p>
            <a:pPr lvl="1"/>
            <a:r>
              <a:rPr lang="en-US" dirty="0"/>
              <a:t>Partnership site – Frontier Nursing University, Drexel University, Reading Hospital – Tower Health</a:t>
            </a:r>
          </a:p>
        </p:txBody>
      </p:sp>
    </p:spTree>
    <p:extLst>
      <p:ext uri="{BB962C8B-B14F-4D97-AF65-F5344CB8AC3E}">
        <p14:creationId xmlns:p14="http://schemas.microsoft.com/office/powerpoint/2010/main" val="3076402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518B2-45AD-4CF8-A157-E4A7E9E77281}"/>
              </a:ext>
            </a:extLst>
          </p:cNvPr>
          <p:cNvSpPr>
            <a:spLocks noGrp="1"/>
          </p:cNvSpPr>
          <p:nvPr>
            <p:ph type="title"/>
          </p:nvPr>
        </p:nvSpPr>
        <p:spPr/>
        <p:txBody>
          <a:bodyPr/>
          <a:lstStyle/>
          <a:p>
            <a:pPr algn="ctr"/>
            <a:r>
              <a:rPr lang="en-US" dirty="0"/>
              <a:t>Description of activities by site</a:t>
            </a:r>
          </a:p>
        </p:txBody>
      </p:sp>
      <p:sp>
        <p:nvSpPr>
          <p:cNvPr id="3" name="Content Placeholder 2">
            <a:extLst>
              <a:ext uri="{FF2B5EF4-FFF2-40B4-BE49-F238E27FC236}">
                <a16:creationId xmlns:a16="http://schemas.microsoft.com/office/drawing/2014/main" id="{B650E254-D2B2-44B8-8695-65E035DCEAD8}"/>
              </a:ext>
            </a:extLst>
          </p:cNvPr>
          <p:cNvSpPr>
            <a:spLocks noGrp="1"/>
          </p:cNvSpPr>
          <p:nvPr>
            <p:ph sz="quarter" idx="1"/>
          </p:nvPr>
        </p:nvSpPr>
        <p:spPr/>
        <p:txBody>
          <a:bodyPr/>
          <a:lstStyle/>
          <a:p>
            <a:r>
              <a:rPr lang="en-US" dirty="0"/>
              <a:t>Baystate Medical Center</a:t>
            </a:r>
          </a:p>
          <a:p>
            <a:r>
              <a:rPr lang="en-US" dirty="0"/>
              <a:t>Frontier University Partnership </a:t>
            </a:r>
          </a:p>
          <a:p>
            <a:pPr lvl="1"/>
            <a:r>
              <a:rPr lang="en-US" dirty="0"/>
              <a:t>Frontier midwifery students</a:t>
            </a:r>
          </a:p>
          <a:p>
            <a:pPr lvl="1"/>
            <a:r>
              <a:rPr lang="en-US" dirty="0"/>
              <a:t>Ob-gyn residents at Reading Hospital/Tower Health</a:t>
            </a:r>
          </a:p>
          <a:p>
            <a:pPr lvl="1"/>
            <a:r>
              <a:rPr lang="en-US" dirty="0"/>
              <a:t>Ob-gyn residents at Drexel University Medical Center</a:t>
            </a:r>
          </a:p>
          <a:p>
            <a:r>
              <a:rPr lang="en-US" dirty="0"/>
              <a:t>University of California-San Francisco</a:t>
            </a:r>
          </a:p>
          <a:p>
            <a:r>
              <a:rPr lang="en-US" dirty="0"/>
              <a:t>University of Minnesota</a:t>
            </a:r>
          </a:p>
        </p:txBody>
      </p:sp>
      <p:pic>
        <p:nvPicPr>
          <p:cNvPr id="5122" name="Picture 2" descr="Book, Rack, Shelf, Furniture, Design, Wooden, Libr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572000"/>
            <a:ext cx="381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468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B9AA4-EED6-439C-A56B-52569D111239}"/>
              </a:ext>
            </a:extLst>
          </p:cNvPr>
          <p:cNvSpPr>
            <a:spLocks noGrp="1"/>
          </p:cNvSpPr>
          <p:nvPr>
            <p:ph type="title"/>
          </p:nvPr>
        </p:nvSpPr>
        <p:spPr/>
        <p:txBody>
          <a:bodyPr/>
          <a:lstStyle/>
          <a:p>
            <a:pPr algn="ctr"/>
            <a:r>
              <a:rPr lang="en-US" dirty="0"/>
              <a:t>Baystate Medical Center</a:t>
            </a:r>
          </a:p>
        </p:txBody>
      </p:sp>
      <p:sp>
        <p:nvSpPr>
          <p:cNvPr id="3" name="Content Placeholder 2">
            <a:extLst>
              <a:ext uri="{FF2B5EF4-FFF2-40B4-BE49-F238E27FC236}">
                <a16:creationId xmlns:a16="http://schemas.microsoft.com/office/drawing/2014/main" id="{43174EFB-5702-4793-902D-995DC5D16D07}"/>
              </a:ext>
            </a:extLst>
          </p:cNvPr>
          <p:cNvSpPr>
            <a:spLocks noGrp="1"/>
          </p:cNvSpPr>
          <p:nvPr>
            <p:ph sz="quarter" idx="1"/>
          </p:nvPr>
        </p:nvSpPr>
        <p:spPr/>
        <p:txBody>
          <a:bodyPr>
            <a:normAutofit/>
          </a:bodyPr>
          <a:lstStyle/>
          <a:p>
            <a:r>
              <a:rPr lang="en-US" dirty="0"/>
              <a:t> </a:t>
            </a:r>
            <a:r>
              <a:rPr lang="en-US" sz="3000" dirty="0"/>
              <a:t>History and Culture of Two Professions Module</a:t>
            </a:r>
          </a:p>
          <a:p>
            <a:pPr lvl="1"/>
            <a:r>
              <a:rPr lang="en-US" dirty="0"/>
              <a:t>history</a:t>
            </a:r>
          </a:p>
          <a:p>
            <a:pPr lvl="1"/>
            <a:r>
              <a:rPr lang="en-US" dirty="0"/>
              <a:t>birth as normal physiologic event vs pathological medical event</a:t>
            </a:r>
          </a:p>
          <a:p>
            <a:r>
              <a:rPr lang="en-US" sz="3000" dirty="0"/>
              <a:t>Communication simulation, transfer of care among midwifery students, first and third year residents</a:t>
            </a:r>
          </a:p>
          <a:p>
            <a:r>
              <a:rPr lang="en-US" sz="3000" dirty="0"/>
              <a:t>Series of IPE clinical topic days in 2018, including domestic violence and the neurobiology of assault </a:t>
            </a:r>
          </a:p>
        </p:txBody>
      </p:sp>
    </p:spTree>
    <p:extLst>
      <p:ext uri="{BB962C8B-B14F-4D97-AF65-F5344CB8AC3E}">
        <p14:creationId xmlns:p14="http://schemas.microsoft.com/office/powerpoint/2010/main" val="1899020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1AEC7-01AB-4621-B8DE-1B58DC0C357D}"/>
              </a:ext>
            </a:extLst>
          </p:cNvPr>
          <p:cNvSpPr>
            <a:spLocks noGrp="1"/>
          </p:cNvSpPr>
          <p:nvPr>
            <p:ph type="title"/>
          </p:nvPr>
        </p:nvSpPr>
        <p:spPr/>
        <p:txBody>
          <a:bodyPr/>
          <a:lstStyle/>
          <a:p>
            <a:pPr algn="ctr"/>
            <a:r>
              <a:rPr lang="en-US" dirty="0"/>
              <a:t>Frontier Partnership Site</a:t>
            </a:r>
          </a:p>
        </p:txBody>
      </p:sp>
      <p:sp>
        <p:nvSpPr>
          <p:cNvPr id="3" name="Content Placeholder 2">
            <a:extLst>
              <a:ext uri="{FF2B5EF4-FFF2-40B4-BE49-F238E27FC236}">
                <a16:creationId xmlns:a16="http://schemas.microsoft.com/office/drawing/2014/main" id="{430DDF53-3AA2-4F66-8D9F-10EE3A41F454}"/>
              </a:ext>
            </a:extLst>
          </p:cNvPr>
          <p:cNvSpPr>
            <a:spLocks noGrp="1"/>
          </p:cNvSpPr>
          <p:nvPr>
            <p:ph sz="quarter" idx="1"/>
          </p:nvPr>
        </p:nvSpPr>
        <p:spPr/>
        <p:txBody>
          <a:bodyPr>
            <a:normAutofit fontScale="92500"/>
          </a:bodyPr>
          <a:lstStyle/>
          <a:p>
            <a:r>
              <a:rPr lang="en-US" sz="3000" dirty="0"/>
              <a:t>Care Transition/Situational Leadership Module </a:t>
            </a:r>
          </a:p>
          <a:p>
            <a:r>
              <a:rPr lang="en-US" sz="3000" dirty="0"/>
              <a:t>Frontier University midwifery students to Drexel for simulation exercises with ob-gyn residents</a:t>
            </a:r>
          </a:p>
          <a:p>
            <a:r>
              <a:rPr lang="en-US" sz="3000" dirty="0"/>
              <a:t>Reading Hospital/Tower Health for IPE in birth center and transition to in-hospital setting</a:t>
            </a:r>
          </a:p>
          <a:p>
            <a:r>
              <a:rPr lang="en-US" sz="3000" dirty="0"/>
              <a:t>All Reading Hospital providers, select nurses, and students have participated in </a:t>
            </a:r>
            <a:r>
              <a:rPr lang="en-US" sz="3000" dirty="0" err="1"/>
              <a:t>TeamSTEPPS</a:t>
            </a:r>
            <a:r>
              <a:rPr lang="en-US" sz="3000" dirty="0"/>
              <a:t> modules</a:t>
            </a:r>
          </a:p>
          <a:p>
            <a:r>
              <a:rPr lang="en-US" sz="3000" dirty="0"/>
              <a:t>Drexel team helping in development, will share materials IPE professionalism</a:t>
            </a:r>
          </a:p>
        </p:txBody>
      </p:sp>
    </p:spTree>
    <p:extLst>
      <p:ext uri="{BB962C8B-B14F-4D97-AF65-F5344CB8AC3E}">
        <p14:creationId xmlns:p14="http://schemas.microsoft.com/office/powerpoint/2010/main" val="760511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5275C-2150-464D-9E51-B36975A19576}"/>
              </a:ext>
            </a:extLst>
          </p:cNvPr>
          <p:cNvSpPr>
            <a:spLocks noGrp="1"/>
          </p:cNvSpPr>
          <p:nvPr>
            <p:ph type="title"/>
          </p:nvPr>
        </p:nvSpPr>
        <p:spPr/>
        <p:txBody>
          <a:bodyPr>
            <a:normAutofit fontScale="90000"/>
          </a:bodyPr>
          <a:lstStyle/>
          <a:p>
            <a:pPr algn="ctr"/>
            <a:r>
              <a:rPr lang="en-US" dirty="0"/>
              <a:t>University of California-San Francisco</a:t>
            </a:r>
          </a:p>
        </p:txBody>
      </p:sp>
      <p:sp>
        <p:nvSpPr>
          <p:cNvPr id="3" name="Content Placeholder 2">
            <a:extLst>
              <a:ext uri="{FF2B5EF4-FFF2-40B4-BE49-F238E27FC236}">
                <a16:creationId xmlns:a16="http://schemas.microsoft.com/office/drawing/2014/main" id="{44062B07-E58B-48B8-9782-7C9E011BF93E}"/>
              </a:ext>
            </a:extLst>
          </p:cNvPr>
          <p:cNvSpPr>
            <a:spLocks noGrp="1"/>
          </p:cNvSpPr>
          <p:nvPr>
            <p:ph sz="quarter" idx="1"/>
          </p:nvPr>
        </p:nvSpPr>
        <p:spPr/>
        <p:txBody>
          <a:bodyPr>
            <a:normAutofit/>
          </a:bodyPr>
          <a:lstStyle/>
          <a:p>
            <a:r>
              <a:rPr lang="en-US" dirty="0"/>
              <a:t>Patient Centered Care and Collaborative Practice Modules</a:t>
            </a:r>
          </a:p>
          <a:p>
            <a:r>
              <a:rPr lang="en-US" dirty="0" err="1"/>
              <a:t>TeamSTEPPS</a:t>
            </a:r>
            <a:r>
              <a:rPr lang="en-US" dirty="0"/>
              <a:t> training for residents and midwifery students</a:t>
            </a:r>
          </a:p>
          <a:p>
            <a:r>
              <a:rPr lang="en-US" dirty="0"/>
              <a:t>Poverty simulation with residents, midwifery students, nursing students, and community members, addressing health disparities</a:t>
            </a:r>
          </a:p>
          <a:p>
            <a:r>
              <a:rPr lang="en-US" dirty="0"/>
              <a:t>Discussion with midwifery students and residents; roles, responsibilities and scope of practice</a:t>
            </a:r>
          </a:p>
          <a:p>
            <a:endParaRPr lang="en-US" dirty="0"/>
          </a:p>
        </p:txBody>
      </p:sp>
    </p:spTree>
    <p:extLst>
      <p:ext uri="{BB962C8B-B14F-4D97-AF65-F5344CB8AC3E}">
        <p14:creationId xmlns:p14="http://schemas.microsoft.com/office/powerpoint/2010/main" val="2537257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891B-0195-46CF-BB90-06D002160114}"/>
              </a:ext>
            </a:extLst>
          </p:cNvPr>
          <p:cNvSpPr>
            <a:spLocks noGrp="1"/>
          </p:cNvSpPr>
          <p:nvPr>
            <p:ph type="title"/>
          </p:nvPr>
        </p:nvSpPr>
        <p:spPr/>
        <p:txBody>
          <a:bodyPr/>
          <a:lstStyle/>
          <a:p>
            <a:pPr algn="ctr"/>
            <a:r>
              <a:rPr lang="en-US" dirty="0"/>
              <a:t>University of Minnesota</a:t>
            </a:r>
          </a:p>
        </p:txBody>
      </p:sp>
      <p:sp>
        <p:nvSpPr>
          <p:cNvPr id="3" name="Content Placeholder 2">
            <a:extLst>
              <a:ext uri="{FF2B5EF4-FFF2-40B4-BE49-F238E27FC236}">
                <a16:creationId xmlns:a16="http://schemas.microsoft.com/office/drawing/2014/main" id="{DE2D1C29-E25F-42FC-9C31-80075DCB01ED}"/>
              </a:ext>
            </a:extLst>
          </p:cNvPr>
          <p:cNvSpPr>
            <a:spLocks noGrp="1"/>
          </p:cNvSpPr>
          <p:nvPr>
            <p:ph sz="quarter" idx="1"/>
          </p:nvPr>
        </p:nvSpPr>
        <p:spPr/>
        <p:txBody>
          <a:bodyPr>
            <a:normAutofit/>
          </a:bodyPr>
          <a:lstStyle/>
          <a:p>
            <a:r>
              <a:rPr lang="en-US" sz="3000" dirty="0"/>
              <a:t>Role Clarification module, 5 demonstration videos</a:t>
            </a:r>
          </a:p>
          <a:p>
            <a:r>
              <a:rPr lang="en-US" sz="3000" dirty="0"/>
              <a:t>Skills lab for 1st year ob-gyn residents and 2nd year midwifery students</a:t>
            </a:r>
          </a:p>
          <a:p>
            <a:r>
              <a:rPr lang="en-US" sz="3000" dirty="0"/>
              <a:t>OSCE with three IPE cases for 3rd year midwifery students and 2nd year ob-gyn residents</a:t>
            </a:r>
          </a:p>
          <a:p>
            <a:r>
              <a:rPr lang="en-US" sz="3000" dirty="0"/>
              <a:t>Residents, midwifery students do </a:t>
            </a:r>
            <a:r>
              <a:rPr lang="en-US" sz="3000" dirty="0" err="1"/>
              <a:t>TeamSTEPPS</a:t>
            </a:r>
            <a:endParaRPr lang="en-US" sz="3000" dirty="0"/>
          </a:p>
          <a:p>
            <a:r>
              <a:rPr lang="en-US" sz="3000" dirty="0"/>
              <a:t>Planning journal club, joint suturing labs, IPE days</a:t>
            </a:r>
          </a:p>
          <a:p>
            <a:pPr marL="0" indent="0">
              <a:buNone/>
            </a:pPr>
            <a:endParaRPr lang="en-US" sz="2000" dirty="0"/>
          </a:p>
          <a:p>
            <a:pPr marL="0" indent="0">
              <a:buNone/>
            </a:pPr>
            <a:r>
              <a:rPr lang="en-US" sz="1700" dirty="0">
                <a:hlinkClick r:id="rId3"/>
              </a:rPr>
              <a:t>https://drive.google.com/drive/folders/0B8rmu3tsw2mxeFYtVWUwY2hqelU</a:t>
            </a:r>
            <a:r>
              <a:rPr lang="en-US" sz="1700" dirty="0"/>
              <a:t> </a:t>
            </a:r>
          </a:p>
          <a:p>
            <a:pPr marL="0" indent="0">
              <a:buNone/>
            </a:pPr>
            <a:endParaRPr lang="en-US" sz="3000" dirty="0"/>
          </a:p>
        </p:txBody>
      </p:sp>
    </p:spTree>
    <p:extLst>
      <p:ext uri="{BB962C8B-B14F-4D97-AF65-F5344CB8AC3E}">
        <p14:creationId xmlns:p14="http://schemas.microsoft.com/office/powerpoint/2010/main" val="2389008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37F9-5A41-4F9E-A0EB-61050124883D}"/>
              </a:ext>
            </a:extLst>
          </p:cNvPr>
          <p:cNvSpPr>
            <a:spLocks noGrp="1"/>
          </p:cNvSpPr>
          <p:nvPr>
            <p:ph type="title"/>
          </p:nvPr>
        </p:nvSpPr>
        <p:spPr/>
        <p:txBody>
          <a:bodyPr>
            <a:normAutofit fontScale="90000"/>
          </a:bodyPr>
          <a:lstStyle/>
          <a:p>
            <a:pPr algn="ctr"/>
            <a:r>
              <a:rPr lang="en-US" dirty="0"/>
              <a:t>Overcoming barriers and challenges</a:t>
            </a:r>
          </a:p>
        </p:txBody>
      </p:sp>
      <p:sp>
        <p:nvSpPr>
          <p:cNvPr id="3" name="Content Placeholder 2">
            <a:extLst>
              <a:ext uri="{FF2B5EF4-FFF2-40B4-BE49-F238E27FC236}">
                <a16:creationId xmlns:a16="http://schemas.microsoft.com/office/drawing/2014/main" id="{35057A42-6272-4FCE-8EB7-EF8FD15C17A8}"/>
              </a:ext>
            </a:extLst>
          </p:cNvPr>
          <p:cNvSpPr>
            <a:spLocks noGrp="1"/>
          </p:cNvSpPr>
          <p:nvPr>
            <p:ph sz="quarter" idx="1"/>
          </p:nvPr>
        </p:nvSpPr>
        <p:spPr/>
        <p:txBody>
          <a:bodyPr>
            <a:normAutofit/>
          </a:bodyPr>
          <a:lstStyle/>
          <a:p>
            <a:r>
              <a:rPr lang="en-US" sz="3200" dirty="0"/>
              <a:t>Scheduling</a:t>
            </a:r>
          </a:p>
          <a:p>
            <a:r>
              <a:rPr lang="en-US" sz="3200" dirty="0"/>
              <a:t>Different types of programs </a:t>
            </a:r>
          </a:p>
          <a:p>
            <a:r>
              <a:rPr lang="en-US" sz="3200" dirty="0"/>
              <a:t>Professional cultural differences </a:t>
            </a:r>
          </a:p>
          <a:p>
            <a:r>
              <a:rPr lang="en-US" sz="3200" dirty="0"/>
              <a:t>Differences in program funding</a:t>
            </a:r>
          </a:p>
          <a:p>
            <a:r>
              <a:rPr lang="en-US" sz="3200" dirty="0"/>
              <a:t>Multiple sites with principle investigators and project manager all in different locations </a:t>
            </a:r>
          </a:p>
        </p:txBody>
      </p:sp>
    </p:spTree>
    <p:extLst>
      <p:ext uri="{BB962C8B-B14F-4D97-AF65-F5344CB8AC3E}">
        <p14:creationId xmlns:p14="http://schemas.microsoft.com/office/powerpoint/2010/main" val="3233651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Evaluation</a:t>
            </a:r>
          </a:p>
        </p:txBody>
      </p:sp>
      <p:sp>
        <p:nvSpPr>
          <p:cNvPr id="3" name="Content Placeholder 2"/>
          <p:cNvSpPr>
            <a:spLocks noGrp="1"/>
          </p:cNvSpPr>
          <p:nvPr>
            <p:ph sz="quarter" idx="1"/>
          </p:nvPr>
        </p:nvSpPr>
        <p:spPr/>
        <p:txBody>
          <a:bodyPr/>
          <a:lstStyle/>
          <a:p>
            <a:r>
              <a:rPr lang="en-US" dirty="0"/>
              <a:t>Summary of all activities</a:t>
            </a:r>
          </a:p>
          <a:p>
            <a:r>
              <a:rPr lang="en-US" dirty="0"/>
              <a:t>Number of learners reached by activities</a:t>
            </a:r>
          </a:p>
          <a:p>
            <a:r>
              <a:rPr lang="en-US" dirty="0"/>
              <a:t>Site specific information</a:t>
            </a:r>
          </a:p>
          <a:p>
            <a:r>
              <a:rPr lang="en-US" dirty="0"/>
              <a:t>Satisfaction, input on specific activities</a:t>
            </a:r>
          </a:p>
          <a:p>
            <a:r>
              <a:rPr lang="en-US" dirty="0"/>
              <a:t>Consumer feedback on clinical activities</a:t>
            </a:r>
          </a:p>
          <a:p>
            <a:r>
              <a:rPr lang="en-US" dirty="0"/>
              <a:t>Tools for pre-post evaluation</a:t>
            </a:r>
          </a:p>
        </p:txBody>
      </p:sp>
    </p:spTree>
    <p:extLst>
      <p:ext uri="{BB962C8B-B14F-4D97-AF65-F5344CB8AC3E}">
        <p14:creationId xmlns:p14="http://schemas.microsoft.com/office/powerpoint/2010/main" val="4181174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Project Evaluation Tools</a:t>
            </a:r>
          </a:p>
        </p:txBody>
      </p:sp>
      <p:sp>
        <p:nvSpPr>
          <p:cNvPr id="3" name="Content Placeholder 2"/>
          <p:cNvSpPr>
            <a:spLocks noGrp="1"/>
          </p:cNvSpPr>
          <p:nvPr>
            <p:ph sz="quarter" idx="1"/>
          </p:nvPr>
        </p:nvSpPr>
        <p:spPr>
          <a:xfrm>
            <a:off x="612648" y="1600200"/>
            <a:ext cx="8153400" cy="4724400"/>
          </a:xfrm>
        </p:spPr>
        <p:txBody>
          <a:bodyPr>
            <a:normAutofit/>
          </a:bodyPr>
          <a:lstStyle/>
          <a:p>
            <a:r>
              <a:rPr lang="en-US" dirty="0"/>
              <a:t>IPEC Competency Self-Assessment Tool</a:t>
            </a:r>
          </a:p>
          <a:p>
            <a:pPr lvl="1"/>
            <a:r>
              <a:rPr lang="en-US" dirty="0"/>
              <a:t>16 item tool</a:t>
            </a:r>
          </a:p>
          <a:p>
            <a:pPr lvl="1"/>
            <a:r>
              <a:rPr lang="en-US" dirty="0"/>
              <a:t>Questions re ability to communicate with other health professionals, provide team-based care, maintain own competence, respect for patients, leadership</a:t>
            </a:r>
          </a:p>
          <a:p>
            <a:r>
              <a:rPr lang="en-US" dirty="0" err="1"/>
              <a:t>Interprofessional</a:t>
            </a:r>
            <a:r>
              <a:rPr lang="en-US" dirty="0"/>
              <a:t> Collaborative Competencies Attainment Survey (pre-post)</a:t>
            </a:r>
          </a:p>
          <a:p>
            <a:pPr lvl="1"/>
            <a:r>
              <a:rPr lang="en-US" dirty="0"/>
              <a:t>20 items</a:t>
            </a:r>
          </a:p>
          <a:p>
            <a:pPr lvl="1"/>
            <a:r>
              <a:rPr lang="en-US" dirty="0"/>
              <a:t>Communication, collaboration, roles, pt. centered, conflict management, team functioning</a:t>
            </a:r>
          </a:p>
          <a:p>
            <a:endParaRPr lang="en-US" dirty="0"/>
          </a:p>
        </p:txBody>
      </p:sp>
    </p:spTree>
    <p:extLst>
      <p:ext uri="{BB962C8B-B14F-4D97-AF65-F5344CB8AC3E}">
        <p14:creationId xmlns:p14="http://schemas.microsoft.com/office/powerpoint/2010/main" val="3095179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Ongoing planning</a:t>
            </a:r>
          </a:p>
        </p:txBody>
      </p:sp>
      <p:sp>
        <p:nvSpPr>
          <p:cNvPr id="3" name="Content Placeholder 2"/>
          <p:cNvSpPr>
            <a:spLocks noGrp="1"/>
          </p:cNvSpPr>
          <p:nvPr>
            <p:ph sz="quarter" idx="1"/>
          </p:nvPr>
        </p:nvSpPr>
        <p:spPr/>
        <p:txBody>
          <a:bodyPr>
            <a:normAutofit/>
          </a:bodyPr>
          <a:lstStyle/>
          <a:p>
            <a:r>
              <a:rPr lang="en-US" sz="3200" dirty="0"/>
              <a:t>Web site to host modules, learning activities, other resources &amp; information, launch in June</a:t>
            </a:r>
          </a:p>
          <a:p>
            <a:r>
              <a:rPr lang="en-US" sz="3200" dirty="0"/>
              <a:t>Further analysis of residency program survey</a:t>
            </a:r>
          </a:p>
          <a:p>
            <a:r>
              <a:rPr lang="en-US" sz="3200" dirty="0"/>
              <a:t>Planning to place residents and midwifery students together in clinical settings</a:t>
            </a:r>
          </a:p>
          <a:p>
            <a:r>
              <a:rPr lang="en-US" sz="3200"/>
              <a:t>Interface </a:t>
            </a:r>
            <a:r>
              <a:rPr lang="en-US" sz="3200" dirty="0"/>
              <a:t>with others who are recognizing importance of IPE </a:t>
            </a:r>
          </a:p>
        </p:txBody>
      </p:sp>
    </p:spTree>
    <p:extLst>
      <p:ext uri="{BB962C8B-B14F-4D97-AF65-F5344CB8AC3E}">
        <p14:creationId xmlns:p14="http://schemas.microsoft.com/office/powerpoint/2010/main" val="3802965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Advancing high value maternity care through physiologic childbearing</a:t>
            </a:r>
          </a:p>
        </p:txBody>
      </p:sp>
      <p:sp>
        <p:nvSpPr>
          <p:cNvPr id="3" name="Content Placeholder 2"/>
          <p:cNvSpPr>
            <a:spLocks noGrp="1"/>
          </p:cNvSpPr>
          <p:nvPr>
            <p:ph idx="1"/>
          </p:nvPr>
        </p:nvSpPr>
        <p:spPr/>
        <p:txBody>
          <a:bodyPr>
            <a:normAutofit/>
          </a:bodyPr>
          <a:lstStyle/>
          <a:p>
            <a:pPr marL="0" indent="0">
              <a:buNone/>
            </a:pPr>
            <a:r>
              <a:rPr lang="en-US" sz="2400" dirty="0"/>
              <a:t>National Partnership for Women and Families</a:t>
            </a:r>
          </a:p>
          <a:p>
            <a:pPr marL="0" indent="0">
              <a:buNone/>
            </a:pPr>
            <a:r>
              <a:rPr lang="en-US" sz="2400" dirty="0"/>
              <a:t>Blueprint Six Strategies</a:t>
            </a:r>
          </a:p>
          <a:p>
            <a:r>
              <a:rPr lang="en-US" sz="2400" dirty="0"/>
              <a:t>Innovative delivery and payment systems, QI</a:t>
            </a:r>
          </a:p>
          <a:p>
            <a:r>
              <a:rPr lang="en-US" sz="2400" dirty="0"/>
              <a:t>Advance performance measures</a:t>
            </a:r>
          </a:p>
          <a:p>
            <a:r>
              <a:rPr lang="en-US" sz="2400" dirty="0"/>
              <a:t>Engage childbearing women and families</a:t>
            </a:r>
          </a:p>
          <a:p>
            <a:r>
              <a:rPr lang="en-US" sz="2400" b="1" dirty="0" err="1">
                <a:solidFill>
                  <a:srgbClr val="7030A0"/>
                </a:solidFill>
              </a:rPr>
              <a:t>Interprofessional</a:t>
            </a:r>
            <a:r>
              <a:rPr lang="en-US" sz="2400" b="1" dirty="0">
                <a:solidFill>
                  <a:srgbClr val="7030A0"/>
                </a:solidFill>
              </a:rPr>
              <a:t> education for maternity care professionals</a:t>
            </a:r>
          </a:p>
          <a:p>
            <a:r>
              <a:rPr lang="en-US" sz="2400" dirty="0"/>
              <a:t>Optimal maternity care workforce and distribution</a:t>
            </a:r>
          </a:p>
          <a:p>
            <a:r>
              <a:rPr lang="en-US" sz="2400" dirty="0"/>
              <a:t>Research to advance science of physiologic childbearing</a:t>
            </a:r>
          </a:p>
          <a:p>
            <a:pPr marL="0" indent="0">
              <a:buNone/>
            </a:pPr>
            <a:r>
              <a:rPr lang="en-US" sz="2400" dirty="0">
                <a:hlinkClick r:id="rId3"/>
              </a:rPr>
              <a:t>http://www.nationalpartnership.org/issues/health/maternity/</a:t>
            </a:r>
            <a:r>
              <a:rPr lang="en-US" sz="2400" dirty="0"/>
              <a:t> </a:t>
            </a:r>
          </a:p>
          <a:p>
            <a:pPr marL="0" indent="0">
              <a:buNone/>
            </a:pPr>
            <a:endParaRPr lang="en-US" sz="2200" dirty="0"/>
          </a:p>
        </p:txBody>
      </p:sp>
      <p:sp>
        <p:nvSpPr>
          <p:cNvPr id="5" name="Slide Number Placeholder 4"/>
          <p:cNvSpPr>
            <a:spLocks noGrp="1"/>
          </p:cNvSpPr>
          <p:nvPr>
            <p:ph type="sldNum" sz="quarter" idx="12"/>
          </p:nvPr>
        </p:nvSpPr>
        <p:spPr>
          <a:xfrm>
            <a:off x="457200" y="6347214"/>
            <a:ext cx="4133641" cy="365125"/>
          </a:xfrm>
        </p:spPr>
        <p:txBody>
          <a:bodyPr/>
          <a:lstStyle/>
          <a:p>
            <a:pPr algn="l"/>
            <a:fld id="{61A985FF-C048-4108-85B2-DDCBAF7BDF75}" type="slidenum">
              <a:rPr lang="en-US" smtClean="0">
                <a:solidFill>
                  <a:schemeClr val="bg1"/>
                </a:solidFill>
              </a:rPr>
              <a:pPr algn="l"/>
              <a:t>39</a:t>
            </a:fld>
            <a:r>
              <a:rPr lang="en-US" dirty="0">
                <a:solidFill>
                  <a:schemeClr val="bg1"/>
                </a:solidFill>
              </a:rPr>
              <a:t>  </a:t>
            </a:r>
            <a:r>
              <a:rPr lang="en-US" sz="800" dirty="0">
                <a:solidFill>
                  <a:schemeClr val="bg1"/>
                </a:solidFill>
              </a:rPr>
              <a:t>National Partnership, May 2018. </a:t>
            </a:r>
            <a:endParaRPr lang="en-US" dirty="0">
              <a:solidFill>
                <a:schemeClr val="bg1"/>
              </a:solidFill>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1956" y="1752600"/>
            <a:ext cx="2455698" cy="1855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946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6A60-3D8D-4619-B6EA-18CC123DCFD6}"/>
              </a:ext>
            </a:extLst>
          </p:cNvPr>
          <p:cNvSpPr>
            <a:spLocks noGrp="1"/>
          </p:cNvSpPr>
          <p:nvPr>
            <p:ph type="title"/>
          </p:nvPr>
        </p:nvSpPr>
        <p:spPr/>
        <p:txBody>
          <a:bodyPr/>
          <a:lstStyle/>
          <a:p>
            <a:pPr algn="ctr"/>
            <a:r>
              <a:rPr lang="en-US" dirty="0"/>
              <a:t>Reasons for project</a:t>
            </a:r>
          </a:p>
        </p:txBody>
      </p:sp>
      <p:sp>
        <p:nvSpPr>
          <p:cNvPr id="3" name="Content Placeholder 2">
            <a:extLst>
              <a:ext uri="{FF2B5EF4-FFF2-40B4-BE49-F238E27FC236}">
                <a16:creationId xmlns:a16="http://schemas.microsoft.com/office/drawing/2014/main" id="{92E1FE2E-A177-402A-AB03-3419A06BFEC8}"/>
              </a:ext>
            </a:extLst>
          </p:cNvPr>
          <p:cNvSpPr>
            <a:spLocks noGrp="1"/>
          </p:cNvSpPr>
          <p:nvPr>
            <p:ph sz="quarter" idx="1"/>
          </p:nvPr>
        </p:nvSpPr>
        <p:spPr/>
        <p:txBody>
          <a:bodyPr>
            <a:normAutofit/>
          </a:bodyPr>
          <a:lstStyle/>
          <a:p>
            <a:r>
              <a:rPr lang="en-US" dirty="0"/>
              <a:t>Maternity care workforce shortage, maldistribution</a:t>
            </a:r>
          </a:p>
          <a:p>
            <a:pPr lvl="1"/>
            <a:r>
              <a:rPr lang="en-US" dirty="0"/>
              <a:t>40% of US counties, no maternity care provider</a:t>
            </a:r>
          </a:p>
          <a:p>
            <a:pPr lvl="1"/>
            <a:r>
              <a:rPr lang="en-US" dirty="0"/>
              <a:t>Number ob-gyn physicians and midwives per population not increasing</a:t>
            </a:r>
          </a:p>
          <a:p>
            <a:r>
              <a:rPr lang="en-US" dirty="0"/>
              <a:t>Need for change in maternity care practices</a:t>
            </a:r>
          </a:p>
          <a:p>
            <a:pPr lvl="1"/>
            <a:r>
              <a:rPr lang="en-US" dirty="0"/>
              <a:t>Sub-optimal outcomes US mothers and newborns</a:t>
            </a:r>
          </a:p>
          <a:p>
            <a:pPr lvl="1"/>
            <a:r>
              <a:rPr lang="en-US" dirty="0"/>
              <a:t>Cost of maternity care</a:t>
            </a:r>
          </a:p>
          <a:p>
            <a:pPr lvl="1"/>
            <a:r>
              <a:rPr lang="en-US" dirty="0"/>
              <a:t>Shortage of providers</a:t>
            </a:r>
          </a:p>
          <a:p>
            <a:pPr lvl="1"/>
            <a:r>
              <a:rPr lang="en-US" dirty="0"/>
              <a:t>Health disparities</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572000"/>
            <a:ext cx="3232772" cy="214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117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Preliminary survey data</a:t>
            </a:r>
          </a:p>
        </p:txBody>
      </p:sp>
      <p:sp>
        <p:nvSpPr>
          <p:cNvPr id="3" name="Content Placeholder 2"/>
          <p:cNvSpPr>
            <a:spLocks noGrp="1"/>
          </p:cNvSpPr>
          <p:nvPr>
            <p:ph sz="quarter" idx="1"/>
          </p:nvPr>
        </p:nvSpPr>
        <p:spPr>
          <a:xfrm>
            <a:off x="612648" y="1600200"/>
            <a:ext cx="8153400" cy="4876800"/>
          </a:xfrm>
        </p:spPr>
        <p:txBody>
          <a:bodyPr>
            <a:normAutofit/>
          </a:bodyPr>
          <a:lstStyle/>
          <a:p>
            <a:r>
              <a:rPr lang="en-US" dirty="0"/>
              <a:t>35 responses, 5 duplicates</a:t>
            </a:r>
          </a:p>
          <a:p>
            <a:r>
              <a:rPr lang="en-US" dirty="0"/>
              <a:t>Median # residents is 6</a:t>
            </a:r>
          </a:p>
          <a:p>
            <a:r>
              <a:rPr lang="en-US" dirty="0"/>
              <a:t>25 of 30 programs, midwives teaching residents</a:t>
            </a:r>
          </a:p>
          <a:p>
            <a:r>
              <a:rPr lang="en-US" dirty="0"/>
              <a:t>8 of 29, physicians teach midwifery students</a:t>
            </a:r>
          </a:p>
          <a:p>
            <a:r>
              <a:rPr lang="en-US" dirty="0"/>
              <a:t>9 of 30 responding have a midwifery program</a:t>
            </a:r>
          </a:p>
          <a:p>
            <a:r>
              <a:rPr lang="en-US" dirty="0"/>
              <a:t>1-”11 or more” midwifery students </a:t>
            </a:r>
          </a:p>
          <a:p>
            <a:r>
              <a:rPr lang="en-US" dirty="0"/>
              <a:t>Midwifery students and residents learn together in 14 of 30</a:t>
            </a:r>
          </a:p>
          <a:p>
            <a:r>
              <a:rPr lang="en-US" dirty="0"/>
              <a:t>7 of 30 able to take additional midwifery students</a:t>
            </a:r>
          </a:p>
          <a:p>
            <a:endParaRPr lang="en-US" dirty="0"/>
          </a:p>
          <a:p>
            <a:endParaRPr lang="en-US" dirty="0"/>
          </a:p>
        </p:txBody>
      </p:sp>
    </p:spTree>
    <p:extLst>
      <p:ext uri="{BB962C8B-B14F-4D97-AF65-F5344CB8AC3E}">
        <p14:creationId xmlns:p14="http://schemas.microsoft.com/office/powerpoint/2010/main" val="2320032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Dissemination</a:t>
            </a:r>
          </a:p>
        </p:txBody>
      </p:sp>
      <p:sp>
        <p:nvSpPr>
          <p:cNvPr id="3" name="Content Placeholder 2"/>
          <p:cNvSpPr>
            <a:spLocks noGrp="1"/>
          </p:cNvSpPr>
          <p:nvPr>
            <p:ph sz="quarter" idx="1"/>
          </p:nvPr>
        </p:nvSpPr>
        <p:spPr/>
        <p:txBody>
          <a:bodyPr>
            <a:normAutofit/>
          </a:bodyPr>
          <a:lstStyle/>
          <a:p>
            <a:r>
              <a:rPr lang="en-US" sz="3200" dirty="0"/>
              <a:t>APGO-CREOG meeting in March 2018</a:t>
            </a:r>
          </a:p>
          <a:p>
            <a:r>
              <a:rPr lang="en-US" sz="3200" dirty="0"/>
              <a:t>ACNM meeting </a:t>
            </a:r>
          </a:p>
          <a:p>
            <a:r>
              <a:rPr lang="en-US" sz="3200" dirty="0"/>
              <a:t>Will submit to ACGME meeting</a:t>
            </a:r>
          </a:p>
          <a:p>
            <a:r>
              <a:rPr lang="en-US" sz="3200" dirty="0"/>
              <a:t>Ongoing as opportunities arise</a:t>
            </a:r>
          </a:p>
          <a:p>
            <a:r>
              <a:rPr lang="en-US" sz="3200" dirty="0"/>
              <a:t>White paper on accreditation planned</a:t>
            </a:r>
          </a:p>
        </p:txBody>
      </p:sp>
    </p:spTree>
    <p:extLst>
      <p:ext uri="{BB962C8B-B14F-4D97-AF65-F5344CB8AC3E}">
        <p14:creationId xmlns:p14="http://schemas.microsoft.com/office/powerpoint/2010/main" val="1174914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5D47-35E8-494A-908B-DCCE61D068F1}"/>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id="{6D4C1BBD-46DC-41F4-8402-463C84DB3D36}"/>
              </a:ext>
            </a:extLst>
          </p:cNvPr>
          <p:cNvSpPr>
            <a:spLocks noGrp="1"/>
          </p:cNvSpPr>
          <p:nvPr>
            <p:ph sz="quarter" idx="1"/>
          </p:nvPr>
        </p:nvSpPr>
        <p:spPr/>
        <p:txBody>
          <a:bodyPr/>
          <a:lstStyle/>
          <a:p>
            <a:endParaRPr lang="en-US"/>
          </a:p>
        </p:txBody>
      </p:sp>
    </p:spTree>
    <p:extLst>
      <p:ext uri="{BB962C8B-B14F-4D97-AF65-F5344CB8AC3E}">
        <p14:creationId xmlns:p14="http://schemas.microsoft.com/office/powerpoint/2010/main" val="187722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402" y="1363132"/>
            <a:ext cx="7800725" cy="426148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06" y="4146042"/>
            <a:ext cx="2291385" cy="1243651"/>
          </a:xfrm>
          <a:prstGeom prst="rect">
            <a:avLst/>
          </a:prstGeom>
        </p:spPr>
      </p:pic>
      <p:sp>
        <p:nvSpPr>
          <p:cNvPr id="2" name="Title 3"/>
          <p:cNvSpPr txBox="1">
            <a:spLocks/>
          </p:cNvSpPr>
          <p:nvPr/>
        </p:nvSpPr>
        <p:spPr>
          <a:xfrm>
            <a:off x="443870" y="884391"/>
            <a:ext cx="8229600" cy="868444"/>
          </a:xfrm>
          <a:prstGeom prst="rect">
            <a:avLst/>
          </a:prstGeom>
        </p:spPr>
        <p:txBody>
          <a:bodyPr>
            <a:normAutofit/>
          </a:bodyPr>
          <a:lstStyle>
            <a:lvl1pPr algn="ctr" defTabSz="457200" rtl="0" eaLnBrk="1" latinLnBrk="0" hangingPunct="1">
              <a:spcBef>
                <a:spcPct val="0"/>
              </a:spcBef>
              <a:buNone/>
              <a:defRPr sz="4400" b="1" kern="1200">
                <a:solidFill>
                  <a:schemeClr val="tx2">
                    <a:lumMod val="75000"/>
                  </a:schemeClr>
                </a:solidFill>
                <a:latin typeface="+mj-lt"/>
                <a:ea typeface="+mj-ea"/>
                <a:cs typeface="+mj-cs"/>
              </a:defRPr>
            </a:lvl1pPr>
          </a:lstStyle>
          <a:p>
            <a:r>
              <a:rPr lang="en-US" sz="2400" dirty="0"/>
              <a:t>CNMs and OB/GYNs per 100,000 Population</a:t>
            </a:r>
            <a:br>
              <a:rPr lang="en-US" sz="2400" dirty="0"/>
            </a:br>
            <a:r>
              <a:rPr lang="en-US" sz="1100" dirty="0"/>
              <a:t>Data Current as of 2011</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3521" y="4556098"/>
            <a:ext cx="1271765" cy="785922"/>
          </a:xfrm>
          <a:prstGeom prst="rect">
            <a:avLst/>
          </a:prstGeom>
        </p:spPr>
      </p:pic>
      <p:sp>
        <p:nvSpPr>
          <p:cNvPr id="6" name="TextBox 1"/>
          <p:cNvSpPr txBox="1"/>
          <p:nvPr/>
        </p:nvSpPr>
        <p:spPr>
          <a:xfrm>
            <a:off x="797446" y="5487616"/>
            <a:ext cx="5305642" cy="490811"/>
          </a:xfrm>
          <a:prstGeom prst="rect">
            <a:avLst/>
          </a:prstGeom>
          <a:solidFill>
            <a:srgbClr val="92D050"/>
          </a:solidFill>
          <a:ln w="38100" cap="rnd">
            <a:solidFill>
              <a:srgbClr val="7030A0"/>
            </a:solidFill>
          </a:ln>
          <a:scene3d>
            <a:camera prst="orthographicFront"/>
            <a:lightRig rig="threePt" dir="t"/>
          </a:scene3d>
          <a:sp3d prstMaterial="metal">
            <a:bevelT/>
            <a:bevelB/>
          </a:sp3d>
        </p:spPr>
        <p:txBody>
          <a:bodyPr wrap="square" rtlCol="0" anchor="ctr"/>
          <a:lstStyle>
            <a:defPPr>
              <a:defRPr lang="en-US"/>
            </a:defPPr>
            <a:lvl1pPr indent="0">
              <a:defRPr sz="1400" b="1"/>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sz="1600" dirty="0"/>
              <a:t>Out of 3,142 U.S. Counties, 1,263 (40%) have no CNM or OB.</a:t>
            </a:r>
          </a:p>
        </p:txBody>
      </p:sp>
      <p:sp>
        <p:nvSpPr>
          <p:cNvPr id="7" name="Rectangle 6"/>
          <p:cNvSpPr/>
          <p:nvPr/>
        </p:nvSpPr>
        <p:spPr>
          <a:xfrm>
            <a:off x="7612908" y="4497573"/>
            <a:ext cx="233916" cy="24454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627079" y="4873266"/>
            <a:ext cx="233916" cy="244549"/>
          </a:xfrm>
          <a:prstGeom prst="rect">
            <a:avLst/>
          </a:prstGeom>
          <a:solidFill>
            <a:srgbClr val="CB95B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19984" y="5227693"/>
            <a:ext cx="233916" cy="244549"/>
          </a:xfrm>
          <a:prstGeom prst="rect">
            <a:avLst/>
          </a:prstGeom>
          <a:solidFill>
            <a:srgbClr val="7507A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924793" y="4428453"/>
            <a:ext cx="276038" cy="307777"/>
          </a:xfrm>
          <a:prstGeom prst="rect">
            <a:avLst/>
          </a:prstGeom>
          <a:noFill/>
        </p:spPr>
        <p:txBody>
          <a:bodyPr wrap="none" rtlCol="0">
            <a:spAutoFit/>
          </a:bodyPr>
          <a:lstStyle/>
          <a:p>
            <a:r>
              <a:rPr lang="en-US" sz="1400" b="1" dirty="0"/>
              <a:t>0</a:t>
            </a:r>
          </a:p>
        </p:txBody>
      </p:sp>
      <p:sp>
        <p:nvSpPr>
          <p:cNvPr id="11" name="TextBox 10"/>
          <p:cNvSpPr txBox="1"/>
          <p:nvPr/>
        </p:nvSpPr>
        <p:spPr>
          <a:xfrm>
            <a:off x="7938964" y="4804146"/>
            <a:ext cx="907621" cy="307777"/>
          </a:xfrm>
          <a:prstGeom prst="rect">
            <a:avLst/>
          </a:prstGeom>
          <a:noFill/>
        </p:spPr>
        <p:txBody>
          <a:bodyPr wrap="none" rtlCol="0">
            <a:spAutoFit/>
          </a:bodyPr>
          <a:lstStyle/>
          <a:p>
            <a:r>
              <a:rPr lang="en-US" sz="1400" b="1" dirty="0"/>
              <a:t>0.1 – 29.9</a:t>
            </a:r>
          </a:p>
        </p:txBody>
      </p:sp>
      <p:sp>
        <p:nvSpPr>
          <p:cNvPr id="12" name="TextBox 11"/>
          <p:cNvSpPr txBox="1"/>
          <p:nvPr/>
        </p:nvSpPr>
        <p:spPr>
          <a:xfrm>
            <a:off x="7931869" y="5179839"/>
            <a:ext cx="636713" cy="307777"/>
          </a:xfrm>
          <a:prstGeom prst="rect">
            <a:avLst/>
          </a:prstGeom>
          <a:noFill/>
        </p:spPr>
        <p:txBody>
          <a:bodyPr wrap="none" rtlCol="0">
            <a:spAutoFit/>
          </a:bodyPr>
          <a:lstStyle/>
          <a:p>
            <a:r>
              <a:rPr lang="en-US" sz="1400" b="1" dirty="0"/>
              <a:t>30.0 +</a:t>
            </a:r>
          </a:p>
        </p:txBody>
      </p:sp>
      <p:sp>
        <p:nvSpPr>
          <p:cNvPr id="13" name="TextBox 12"/>
          <p:cNvSpPr txBox="1"/>
          <p:nvPr/>
        </p:nvSpPr>
        <p:spPr>
          <a:xfrm>
            <a:off x="7517211" y="3934468"/>
            <a:ext cx="1568635" cy="523220"/>
          </a:xfrm>
          <a:prstGeom prst="rect">
            <a:avLst/>
          </a:prstGeom>
          <a:noFill/>
        </p:spPr>
        <p:txBody>
          <a:bodyPr wrap="none" rtlCol="0">
            <a:spAutoFit/>
          </a:bodyPr>
          <a:lstStyle/>
          <a:p>
            <a:pPr algn="ctr"/>
            <a:r>
              <a:rPr lang="en-US" sz="1400" b="1" dirty="0"/>
              <a:t>CNMs &amp; OB/GYNs </a:t>
            </a:r>
          </a:p>
          <a:p>
            <a:pPr algn="ctr"/>
            <a:r>
              <a:rPr lang="en-US" sz="1400" b="1" dirty="0"/>
              <a:t>per 100,000</a:t>
            </a:r>
          </a:p>
        </p:txBody>
      </p:sp>
      <p:sp>
        <p:nvSpPr>
          <p:cNvPr id="15" name="TextBox 14"/>
          <p:cNvSpPr txBox="1"/>
          <p:nvPr/>
        </p:nvSpPr>
        <p:spPr>
          <a:xfrm>
            <a:off x="88497" y="6489292"/>
            <a:ext cx="1831655" cy="307777"/>
          </a:xfrm>
          <a:prstGeom prst="rect">
            <a:avLst/>
          </a:prstGeom>
          <a:noFill/>
        </p:spPr>
        <p:txBody>
          <a:bodyPr wrap="none" rtlCol="0">
            <a:spAutoFit/>
          </a:bodyPr>
          <a:lstStyle/>
          <a:p>
            <a:r>
              <a:rPr lang="en-US" sz="1400" dirty="0">
                <a:solidFill>
                  <a:schemeClr val="bg1"/>
                </a:solidFill>
              </a:rPr>
              <a:t>Sources in Notes View.</a:t>
            </a:r>
          </a:p>
        </p:txBody>
      </p:sp>
    </p:spTree>
    <p:extLst>
      <p:ext uri="{BB962C8B-B14F-4D97-AF65-F5344CB8AC3E}">
        <p14:creationId xmlns:p14="http://schemas.microsoft.com/office/powerpoint/2010/main" val="3607141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68ACA-CFB6-4955-95D4-0E172176171D}"/>
              </a:ext>
            </a:extLst>
          </p:cNvPr>
          <p:cNvSpPr>
            <a:spLocks noGrp="1"/>
          </p:cNvSpPr>
          <p:nvPr>
            <p:ph type="title"/>
          </p:nvPr>
        </p:nvSpPr>
        <p:spPr/>
        <p:txBody>
          <a:bodyPr/>
          <a:lstStyle/>
          <a:p>
            <a:pPr algn="ctr"/>
            <a:r>
              <a:rPr lang="en-US" dirty="0"/>
              <a:t>Ob-gyn workforce shortage</a:t>
            </a:r>
          </a:p>
        </p:txBody>
      </p:sp>
      <p:pic>
        <p:nvPicPr>
          <p:cNvPr id="4" name="Content Placeholder 3">
            <a:extLst>
              <a:ext uri="{FF2B5EF4-FFF2-40B4-BE49-F238E27FC236}">
                <a16:creationId xmlns:a16="http://schemas.microsoft.com/office/drawing/2014/main" id="{3CFAF4C8-3F7E-4CC5-876C-3CDAD5EB0FEC}"/>
              </a:ext>
            </a:extLst>
          </p:cNvPr>
          <p:cNvPicPr>
            <a:picLocks noGrp="1" noChangeAspect="1"/>
          </p:cNvPicPr>
          <p:nvPr>
            <p:ph sz="quarter" idx="1"/>
          </p:nvPr>
        </p:nvPicPr>
        <p:blipFill>
          <a:blip r:embed="rId2"/>
          <a:stretch>
            <a:fillRect/>
          </a:stretch>
        </p:blipFill>
        <p:spPr>
          <a:xfrm>
            <a:off x="685800" y="1447800"/>
            <a:ext cx="7545811" cy="5181600"/>
          </a:xfrm>
          <a:prstGeom prst="rect">
            <a:avLst/>
          </a:prstGeom>
        </p:spPr>
      </p:pic>
    </p:spTree>
    <p:extLst>
      <p:ext uri="{BB962C8B-B14F-4D97-AF65-F5344CB8AC3E}">
        <p14:creationId xmlns:p14="http://schemas.microsoft.com/office/powerpoint/2010/main" val="1940260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75" y="491637"/>
            <a:ext cx="9022080" cy="893888"/>
          </a:xfrm>
        </p:spPr>
        <p:txBody>
          <a:bodyPr>
            <a:normAutofit/>
          </a:bodyPr>
          <a:lstStyle/>
          <a:p>
            <a:pPr algn="ctr"/>
            <a:r>
              <a:rPr lang="en-US" sz="2400" dirty="0"/>
              <a:t>Maternity Care Providers per 10,000 Women Age 15+ Years</a:t>
            </a:r>
          </a:p>
        </p:txBody>
      </p:sp>
      <p:graphicFrame>
        <p:nvGraphicFramePr>
          <p:cNvPr id="4" name="Content Placeholder 3"/>
          <p:cNvGraphicFramePr>
            <a:graphicFrameLocks noGrp="1"/>
          </p:cNvGraphicFramePr>
          <p:nvPr>
            <p:ph idx="1"/>
            <p:extLst/>
          </p:nvPr>
        </p:nvGraphicFramePr>
        <p:xfrm>
          <a:off x="0" y="1648268"/>
          <a:ext cx="9022080" cy="43543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1200595" y="2016669"/>
            <a:ext cx="4498706" cy="440779"/>
          </a:xfrm>
          <a:prstGeom prst="rect">
            <a:avLst/>
          </a:prstGeom>
          <a:solidFill>
            <a:srgbClr val="92D050"/>
          </a:solidFill>
          <a:ln w="38100" cap="rnd">
            <a:solidFill>
              <a:srgbClr val="7030A0"/>
            </a:solidFill>
          </a:ln>
          <a:scene3d>
            <a:camera prst="orthographicFront"/>
            <a:lightRig rig="threePt" dir="t"/>
          </a:scene3d>
          <a:sp3d prstMaterial="metal">
            <a:bevelT/>
            <a:bevelB/>
          </a:sp3d>
        </p:spPr>
        <p:txBody>
          <a:bodyPr wrap="square" rtlCol="0" anchor="ctr"/>
          <a:lstStyle>
            <a:defPPr>
              <a:defRPr lang="en-US"/>
            </a:defPPr>
            <a:lvl1pPr indent="0">
              <a:defRPr sz="1400" b="1"/>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lgn="ctr"/>
            <a:r>
              <a:rPr lang="en-US" sz="1600" dirty="0"/>
              <a:t>The ratio has not changed appreciably in 16 years.</a:t>
            </a:r>
          </a:p>
        </p:txBody>
      </p:sp>
      <p:sp>
        <p:nvSpPr>
          <p:cNvPr id="8" name="TextBox 7"/>
          <p:cNvSpPr txBox="1"/>
          <p:nvPr/>
        </p:nvSpPr>
        <p:spPr>
          <a:xfrm>
            <a:off x="88497" y="6489292"/>
            <a:ext cx="1831655" cy="307777"/>
          </a:xfrm>
          <a:prstGeom prst="rect">
            <a:avLst/>
          </a:prstGeom>
          <a:noFill/>
        </p:spPr>
        <p:txBody>
          <a:bodyPr wrap="none" rtlCol="0">
            <a:spAutoFit/>
          </a:bodyPr>
          <a:lstStyle/>
          <a:p>
            <a:r>
              <a:rPr lang="en-US" sz="1400" dirty="0">
                <a:solidFill>
                  <a:schemeClr val="bg1"/>
                </a:solidFill>
              </a:rPr>
              <a:t>Sources in Notes View.</a:t>
            </a:r>
          </a:p>
        </p:txBody>
      </p:sp>
    </p:spTree>
    <p:extLst>
      <p:ext uri="{BB962C8B-B14F-4D97-AF65-F5344CB8AC3E}">
        <p14:creationId xmlns:p14="http://schemas.microsoft.com/office/powerpoint/2010/main" val="4191185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142F9-DFD2-47B2-B1A9-E179F957BBB7}"/>
              </a:ext>
            </a:extLst>
          </p:cNvPr>
          <p:cNvSpPr>
            <a:spLocks noGrp="1"/>
          </p:cNvSpPr>
          <p:nvPr>
            <p:ph type="title"/>
          </p:nvPr>
        </p:nvSpPr>
        <p:spPr/>
        <p:txBody>
          <a:bodyPr>
            <a:noAutofit/>
          </a:bodyPr>
          <a:lstStyle/>
          <a:p>
            <a:r>
              <a:rPr lang="en-US" sz="3600" dirty="0"/>
              <a:t>Maternal Care Workforce in Developed Countries: Midwives per Obstetrician</a:t>
            </a:r>
          </a:p>
        </p:txBody>
      </p:sp>
      <p:pic>
        <p:nvPicPr>
          <p:cNvPr id="4" name="Content Placeholder 3">
            <a:extLst>
              <a:ext uri="{FF2B5EF4-FFF2-40B4-BE49-F238E27FC236}">
                <a16:creationId xmlns:a16="http://schemas.microsoft.com/office/drawing/2014/main" id="{C790203F-DBC8-4E32-82A4-FB56CC7D0F13}"/>
              </a:ext>
            </a:extLst>
          </p:cNvPr>
          <p:cNvPicPr>
            <a:picLocks noGrp="1" noChangeAspect="1"/>
          </p:cNvPicPr>
          <p:nvPr>
            <p:ph sz="quarter" idx="1"/>
          </p:nvPr>
        </p:nvPicPr>
        <p:blipFill>
          <a:blip r:embed="rId2"/>
          <a:stretch>
            <a:fillRect/>
          </a:stretch>
        </p:blipFill>
        <p:spPr>
          <a:xfrm>
            <a:off x="53598" y="1842586"/>
            <a:ext cx="9137672" cy="4253414"/>
          </a:xfrm>
          <a:prstGeom prst="rect">
            <a:avLst/>
          </a:prstGeom>
        </p:spPr>
      </p:pic>
    </p:spTree>
    <p:extLst>
      <p:ext uri="{BB962C8B-B14F-4D97-AF65-F5344CB8AC3E}">
        <p14:creationId xmlns:p14="http://schemas.microsoft.com/office/powerpoint/2010/main" val="3231904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DB717-3ADD-4ADE-AC16-5F19DFEF491D}"/>
              </a:ext>
            </a:extLst>
          </p:cNvPr>
          <p:cNvSpPr>
            <a:spLocks noGrp="1"/>
          </p:cNvSpPr>
          <p:nvPr>
            <p:ph type="title"/>
          </p:nvPr>
        </p:nvSpPr>
        <p:spPr/>
        <p:txBody>
          <a:bodyPr/>
          <a:lstStyle/>
          <a:p>
            <a:pPr algn="ctr"/>
            <a:r>
              <a:rPr lang="en-US" dirty="0"/>
              <a:t>Purposes of project</a:t>
            </a:r>
          </a:p>
        </p:txBody>
      </p:sp>
      <p:sp>
        <p:nvSpPr>
          <p:cNvPr id="3" name="Content Placeholder 2">
            <a:extLst>
              <a:ext uri="{FF2B5EF4-FFF2-40B4-BE49-F238E27FC236}">
                <a16:creationId xmlns:a16="http://schemas.microsoft.com/office/drawing/2014/main" id="{17CA4D7B-02E0-4E03-A160-A6AD2974CC87}"/>
              </a:ext>
            </a:extLst>
          </p:cNvPr>
          <p:cNvSpPr>
            <a:spLocks noGrp="1"/>
          </p:cNvSpPr>
          <p:nvPr>
            <p:ph sz="quarter" idx="1"/>
          </p:nvPr>
        </p:nvSpPr>
        <p:spPr>
          <a:xfrm>
            <a:off x="457200" y="2057400"/>
            <a:ext cx="8153400" cy="4572000"/>
          </a:xfrm>
        </p:spPr>
        <p:txBody>
          <a:bodyPr>
            <a:normAutofit/>
          </a:bodyPr>
          <a:lstStyle/>
          <a:p>
            <a:r>
              <a:rPr lang="en-US" sz="3200" dirty="0"/>
              <a:t>Redesign maternity care to a team-based model of care through </a:t>
            </a:r>
            <a:r>
              <a:rPr lang="en-US" sz="3200" dirty="0" err="1"/>
              <a:t>interprofessional</a:t>
            </a:r>
            <a:r>
              <a:rPr lang="en-US" sz="3200" dirty="0"/>
              <a:t> education of midwives and ob-gyns</a:t>
            </a:r>
          </a:p>
          <a:p>
            <a:pPr marL="0" indent="0">
              <a:buNone/>
            </a:pPr>
            <a:endParaRPr lang="en-US" sz="3200" dirty="0"/>
          </a:p>
          <a:p>
            <a:r>
              <a:rPr lang="en-US" sz="3200" dirty="0"/>
              <a:t>Increase the number of annual midwifery graduates</a:t>
            </a:r>
          </a:p>
        </p:txBody>
      </p:sp>
      <p:pic>
        <p:nvPicPr>
          <p:cNvPr id="1026" name="Picture 2" descr="Background, Big, Concept, Expec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048000"/>
            <a:ext cx="2438399"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7251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345D7E"/>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6285</TotalTime>
  <Words>2538</Words>
  <Application>Microsoft Office PowerPoint</Application>
  <PresentationFormat>On-screen Show (4:3)</PresentationFormat>
  <Paragraphs>321</Paragraphs>
  <Slides>42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Calibri</vt:lpstr>
      <vt:lpstr>Tw Cen MT</vt:lpstr>
      <vt:lpstr>Wingdings</vt:lpstr>
      <vt:lpstr>Wingdings 2</vt:lpstr>
      <vt:lpstr>Median</vt:lpstr>
      <vt:lpstr>ACNM-ACOG Maternity Care Education and Practice Redesign: Preparing Midwives and obstetrician-gynecologists for the future</vt:lpstr>
      <vt:lpstr>Session Objectives</vt:lpstr>
      <vt:lpstr>ACNM-ACOG Interprofessional Education Workgroup</vt:lpstr>
      <vt:lpstr>Reasons for project</vt:lpstr>
      <vt:lpstr>PowerPoint Presentation</vt:lpstr>
      <vt:lpstr>Ob-gyn workforce shortage</vt:lpstr>
      <vt:lpstr>Maternity Care Providers per 10,000 Women Age 15+ Years</vt:lpstr>
      <vt:lpstr>Maternal Care Workforce in Developed Countries: Midwives per Obstetrician</vt:lpstr>
      <vt:lpstr>Purposes of project</vt:lpstr>
      <vt:lpstr>Why team-based care?</vt:lpstr>
      <vt:lpstr>Defining team-based care</vt:lpstr>
      <vt:lpstr>And…</vt:lpstr>
      <vt:lpstr>Conceptual framework</vt:lpstr>
      <vt:lpstr>Key Documents</vt:lpstr>
      <vt:lpstr>Key Documents (cont.)</vt:lpstr>
      <vt:lpstr>Interprofessional Collaboration Competency Domain</vt:lpstr>
      <vt:lpstr>Key Documents (cont.)</vt:lpstr>
      <vt:lpstr>Collaboration in Practice</vt:lpstr>
      <vt:lpstr>Collaboration in Practice: Implementing Team-Based Care</vt:lpstr>
      <vt:lpstr>TeamSTEPPS</vt:lpstr>
      <vt:lpstr>TeamSTEPPS Curriculum</vt:lpstr>
      <vt:lpstr>TeamSTEPPS Key Principles</vt:lpstr>
      <vt:lpstr>Objectives for the ACNM-ACOG funded IPE project</vt:lpstr>
      <vt:lpstr>4 Demonstration Sites</vt:lpstr>
      <vt:lpstr>Work to date</vt:lpstr>
      <vt:lpstr>4 IPE programs developing</vt:lpstr>
      <vt:lpstr>Module development</vt:lpstr>
      <vt:lpstr>Module structure and content</vt:lpstr>
      <vt:lpstr>Learning activities</vt:lpstr>
      <vt:lpstr>Description of activities by site</vt:lpstr>
      <vt:lpstr>Baystate Medical Center</vt:lpstr>
      <vt:lpstr>Frontier Partnership Site</vt:lpstr>
      <vt:lpstr>University of California-San Francisco</vt:lpstr>
      <vt:lpstr>University of Minnesota</vt:lpstr>
      <vt:lpstr>Overcoming barriers and challenges</vt:lpstr>
      <vt:lpstr>Evaluation</vt:lpstr>
      <vt:lpstr>Project Evaluation Tools</vt:lpstr>
      <vt:lpstr>Ongoing planning</vt:lpstr>
      <vt:lpstr>Advancing high value maternity care through physiologic childbearing</vt:lpstr>
      <vt:lpstr>Preliminary survey data</vt:lpstr>
      <vt:lpstr>Dissemination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ACNM-ACOG Maternity Care Education and Practice Redesign</dc:title>
  <dc:creator>Melissa Avery</dc:creator>
  <cp:lastModifiedBy>Elaine Germano</cp:lastModifiedBy>
  <cp:revision>80</cp:revision>
  <dcterms:created xsi:type="dcterms:W3CDTF">2018-01-25T10:38:22Z</dcterms:created>
  <dcterms:modified xsi:type="dcterms:W3CDTF">2018-07-02T19:03:39Z</dcterms:modified>
</cp:coreProperties>
</file>